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3" r:id="rId7"/>
    <p:sldId id="272" r:id="rId8"/>
    <p:sldId id="262" r:id="rId9"/>
    <p:sldId id="264" r:id="rId10"/>
    <p:sldId id="265" r:id="rId11"/>
    <p:sldId id="273" r:id="rId12"/>
    <p:sldId id="266" r:id="rId13"/>
    <p:sldId id="271" r:id="rId14"/>
    <p:sldId id="269" r:id="rId15"/>
    <p:sldId id="270" r:id="rId16"/>
    <p:sldId id="276" r:id="rId17"/>
    <p:sldId id="277" r:id="rId18"/>
    <p:sldId id="267" r:id="rId19"/>
    <p:sldId id="275" r:id="rId20"/>
    <p:sldId id="268" r:id="rId21"/>
    <p:sldId id="274" r:id="rId22"/>
    <p:sldId id="279"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87FF26-12FD-496E-B282-82874B2B3CD2}" v="31" dt="2022-12-05T02:55:55.913"/>
    <p1510:client id="{806E168F-DDEC-4CB8-A7B8-460825A3AE30}" v="8" dt="2022-11-28T22:02:04.538"/>
    <p1510:client id="{960D74A0-B958-4BC7-8D39-55334B81A591}" v="7" dt="2022-11-29T03:15:21.538"/>
    <p1510:client id="{CF1EFB4B-EAB8-4C05-9A00-5C2F5DFB7BCA}" v="124" dt="2022-11-29T02:55:43.8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04"/>
  </p:normalViewPr>
  <p:slideViewPr>
    <p:cSldViewPr snapToGrid="0">
      <p:cViewPr varScale="1">
        <p:scale>
          <a:sx n="105" d="100"/>
          <a:sy n="105" d="100"/>
        </p:scale>
        <p:origin x="8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656FC-2E22-0E53-E8C1-D318AF89FF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E7F6F8-48F6-0B51-8AA9-EA35F23DCC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DB62804-236C-8913-A056-E1F59137194E}"/>
              </a:ext>
            </a:extLst>
          </p:cNvPr>
          <p:cNvSpPr>
            <a:spLocks noGrp="1"/>
          </p:cNvSpPr>
          <p:nvPr>
            <p:ph type="dt" sz="half" idx="10"/>
          </p:nvPr>
        </p:nvSpPr>
        <p:spPr/>
        <p:txBody>
          <a:bodyPr/>
          <a:lstStyle/>
          <a:p>
            <a:fld id="{71F98262-F605-4CB2-A44C-23DC208522F0}" type="datetimeFigureOut">
              <a:rPr lang="en-US" smtClean="0"/>
              <a:t>12/11/22</a:t>
            </a:fld>
            <a:endParaRPr lang="en-US"/>
          </a:p>
        </p:txBody>
      </p:sp>
      <p:sp>
        <p:nvSpPr>
          <p:cNvPr id="5" name="Footer Placeholder 4">
            <a:extLst>
              <a:ext uri="{FF2B5EF4-FFF2-40B4-BE49-F238E27FC236}">
                <a16:creationId xmlns:a16="http://schemas.microsoft.com/office/drawing/2014/main" id="{1650FB9C-3383-6C9D-522B-BE6A143EA4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9EFEEC-EE32-5640-5B05-8B7960EE3294}"/>
              </a:ext>
            </a:extLst>
          </p:cNvPr>
          <p:cNvSpPr>
            <a:spLocks noGrp="1"/>
          </p:cNvSpPr>
          <p:nvPr>
            <p:ph type="sldNum" sz="quarter" idx="12"/>
          </p:nvPr>
        </p:nvSpPr>
        <p:spPr/>
        <p:txBody>
          <a:bodyPr/>
          <a:lstStyle/>
          <a:p>
            <a:fld id="{CF40CB34-92D4-483E-A82D-DB9DE08FF24A}" type="slidenum">
              <a:rPr lang="en-US" smtClean="0"/>
              <a:t>‹#›</a:t>
            </a:fld>
            <a:endParaRPr lang="en-US"/>
          </a:p>
        </p:txBody>
      </p:sp>
    </p:spTree>
    <p:extLst>
      <p:ext uri="{BB962C8B-B14F-4D97-AF65-F5344CB8AC3E}">
        <p14:creationId xmlns:p14="http://schemas.microsoft.com/office/powerpoint/2010/main" val="37111053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FABAB-5835-3FA0-6B09-EC1F22DFB9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38A8E4-53C3-D698-B116-327FDB9DB0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F102D2-7EF2-6F43-9B58-1441A0ADB55C}"/>
              </a:ext>
            </a:extLst>
          </p:cNvPr>
          <p:cNvSpPr>
            <a:spLocks noGrp="1"/>
          </p:cNvSpPr>
          <p:nvPr>
            <p:ph type="dt" sz="half" idx="10"/>
          </p:nvPr>
        </p:nvSpPr>
        <p:spPr/>
        <p:txBody>
          <a:bodyPr/>
          <a:lstStyle/>
          <a:p>
            <a:fld id="{71F98262-F605-4CB2-A44C-23DC208522F0}" type="datetimeFigureOut">
              <a:rPr lang="en-US" smtClean="0"/>
              <a:t>12/11/22</a:t>
            </a:fld>
            <a:endParaRPr lang="en-US"/>
          </a:p>
        </p:txBody>
      </p:sp>
      <p:sp>
        <p:nvSpPr>
          <p:cNvPr id="5" name="Footer Placeholder 4">
            <a:extLst>
              <a:ext uri="{FF2B5EF4-FFF2-40B4-BE49-F238E27FC236}">
                <a16:creationId xmlns:a16="http://schemas.microsoft.com/office/drawing/2014/main" id="{D069FFFD-0F7B-369B-34A7-1900092AD1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1F17D5-FC64-5570-FBBD-D0CDFFCA881E}"/>
              </a:ext>
            </a:extLst>
          </p:cNvPr>
          <p:cNvSpPr>
            <a:spLocks noGrp="1"/>
          </p:cNvSpPr>
          <p:nvPr>
            <p:ph type="sldNum" sz="quarter" idx="12"/>
          </p:nvPr>
        </p:nvSpPr>
        <p:spPr/>
        <p:txBody>
          <a:bodyPr/>
          <a:lstStyle/>
          <a:p>
            <a:fld id="{CF40CB34-92D4-483E-A82D-DB9DE08FF24A}" type="slidenum">
              <a:rPr lang="en-US" smtClean="0"/>
              <a:t>‹#›</a:t>
            </a:fld>
            <a:endParaRPr lang="en-US"/>
          </a:p>
        </p:txBody>
      </p:sp>
    </p:spTree>
    <p:extLst>
      <p:ext uri="{BB962C8B-B14F-4D97-AF65-F5344CB8AC3E}">
        <p14:creationId xmlns:p14="http://schemas.microsoft.com/office/powerpoint/2010/main" val="197629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337A10-D68B-4DFB-57B6-890CD8B94F8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709BB4F-F651-71D5-35E2-EE3CA41A154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BCC644-A5A7-32C4-9549-FB89114D2870}"/>
              </a:ext>
            </a:extLst>
          </p:cNvPr>
          <p:cNvSpPr>
            <a:spLocks noGrp="1"/>
          </p:cNvSpPr>
          <p:nvPr>
            <p:ph type="dt" sz="half" idx="10"/>
          </p:nvPr>
        </p:nvSpPr>
        <p:spPr/>
        <p:txBody>
          <a:bodyPr/>
          <a:lstStyle/>
          <a:p>
            <a:fld id="{71F98262-F605-4CB2-A44C-23DC208522F0}" type="datetimeFigureOut">
              <a:rPr lang="en-US" smtClean="0"/>
              <a:t>12/11/22</a:t>
            </a:fld>
            <a:endParaRPr lang="en-US"/>
          </a:p>
        </p:txBody>
      </p:sp>
      <p:sp>
        <p:nvSpPr>
          <p:cNvPr id="5" name="Footer Placeholder 4">
            <a:extLst>
              <a:ext uri="{FF2B5EF4-FFF2-40B4-BE49-F238E27FC236}">
                <a16:creationId xmlns:a16="http://schemas.microsoft.com/office/drawing/2014/main" id="{9698B8E2-6FB6-2B86-8D4F-B4A4C086BE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D2AED8-7A14-9370-BCEF-0A61445F3BCB}"/>
              </a:ext>
            </a:extLst>
          </p:cNvPr>
          <p:cNvSpPr>
            <a:spLocks noGrp="1"/>
          </p:cNvSpPr>
          <p:nvPr>
            <p:ph type="sldNum" sz="quarter" idx="12"/>
          </p:nvPr>
        </p:nvSpPr>
        <p:spPr/>
        <p:txBody>
          <a:bodyPr/>
          <a:lstStyle/>
          <a:p>
            <a:fld id="{CF40CB34-92D4-483E-A82D-DB9DE08FF24A}" type="slidenum">
              <a:rPr lang="en-US" smtClean="0"/>
              <a:t>‹#›</a:t>
            </a:fld>
            <a:endParaRPr lang="en-US"/>
          </a:p>
        </p:txBody>
      </p:sp>
    </p:spTree>
    <p:extLst>
      <p:ext uri="{BB962C8B-B14F-4D97-AF65-F5344CB8AC3E}">
        <p14:creationId xmlns:p14="http://schemas.microsoft.com/office/powerpoint/2010/main" val="3449062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32D13-CEE1-3CB3-2BD8-073D78F19C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B42ADC-782E-F064-93BB-741E81DFCB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0A8D24-21E2-922D-1ED4-75D38C955BCF}"/>
              </a:ext>
            </a:extLst>
          </p:cNvPr>
          <p:cNvSpPr>
            <a:spLocks noGrp="1"/>
          </p:cNvSpPr>
          <p:nvPr>
            <p:ph type="dt" sz="half" idx="10"/>
          </p:nvPr>
        </p:nvSpPr>
        <p:spPr/>
        <p:txBody>
          <a:bodyPr/>
          <a:lstStyle/>
          <a:p>
            <a:fld id="{71F98262-F605-4CB2-A44C-23DC208522F0}" type="datetimeFigureOut">
              <a:rPr lang="en-US" smtClean="0"/>
              <a:t>12/11/22</a:t>
            </a:fld>
            <a:endParaRPr lang="en-US"/>
          </a:p>
        </p:txBody>
      </p:sp>
      <p:sp>
        <p:nvSpPr>
          <p:cNvPr id="5" name="Footer Placeholder 4">
            <a:extLst>
              <a:ext uri="{FF2B5EF4-FFF2-40B4-BE49-F238E27FC236}">
                <a16:creationId xmlns:a16="http://schemas.microsoft.com/office/drawing/2014/main" id="{C90D6ABE-BB22-E5E0-C79A-FA3857D6D4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999B92-BC66-58A4-B0AB-095224725E17}"/>
              </a:ext>
            </a:extLst>
          </p:cNvPr>
          <p:cNvSpPr>
            <a:spLocks noGrp="1"/>
          </p:cNvSpPr>
          <p:nvPr>
            <p:ph type="sldNum" sz="quarter" idx="12"/>
          </p:nvPr>
        </p:nvSpPr>
        <p:spPr/>
        <p:txBody>
          <a:bodyPr/>
          <a:lstStyle/>
          <a:p>
            <a:fld id="{CF40CB34-92D4-483E-A82D-DB9DE08FF24A}" type="slidenum">
              <a:rPr lang="en-US" smtClean="0"/>
              <a:t>‹#›</a:t>
            </a:fld>
            <a:endParaRPr lang="en-US"/>
          </a:p>
        </p:txBody>
      </p:sp>
    </p:spTree>
    <p:extLst>
      <p:ext uri="{BB962C8B-B14F-4D97-AF65-F5344CB8AC3E}">
        <p14:creationId xmlns:p14="http://schemas.microsoft.com/office/powerpoint/2010/main" val="3417028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5F890-2A34-6B0A-3D68-0F409DAC6C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5F1D749-CFB6-42DD-AFCF-818D09A8F0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4F12CF7-DA93-52E8-5732-9D1D587BA2DF}"/>
              </a:ext>
            </a:extLst>
          </p:cNvPr>
          <p:cNvSpPr>
            <a:spLocks noGrp="1"/>
          </p:cNvSpPr>
          <p:nvPr>
            <p:ph type="dt" sz="half" idx="10"/>
          </p:nvPr>
        </p:nvSpPr>
        <p:spPr/>
        <p:txBody>
          <a:bodyPr/>
          <a:lstStyle/>
          <a:p>
            <a:fld id="{71F98262-F605-4CB2-A44C-23DC208522F0}" type="datetimeFigureOut">
              <a:rPr lang="en-US" smtClean="0"/>
              <a:t>12/11/22</a:t>
            </a:fld>
            <a:endParaRPr lang="en-US"/>
          </a:p>
        </p:txBody>
      </p:sp>
      <p:sp>
        <p:nvSpPr>
          <p:cNvPr id="5" name="Footer Placeholder 4">
            <a:extLst>
              <a:ext uri="{FF2B5EF4-FFF2-40B4-BE49-F238E27FC236}">
                <a16:creationId xmlns:a16="http://schemas.microsoft.com/office/drawing/2014/main" id="{A4A92E8B-5865-7FE5-1C36-E78D50709D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717234-EA7B-D0F6-F9CF-2ADDCFB771C8}"/>
              </a:ext>
            </a:extLst>
          </p:cNvPr>
          <p:cNvSpPr>
            <a:spLocks noGrp="1"/>
          </p:cNvSpPr>
          <p:nvPr>
            <p:ph type="sldNum" sz="quarter" idx="12"/>
          </p:nvPr>
        </p:nvSpPr>
        <p:spPr/>
        <p:txBody>
          <a:bodyPr/>
          <a:lstStyle/>
          <a:p>
            <a:fld id="{CF40CB34-92D4-483E-A82D-DB9DE08FF24A}" type="slidenum">
              <a:rPr lang="en-US" smtClean="0"/>
              <a:t>‹#›</a:t>
            </a:fld>
            <a:endParaRPr lang="en-US"/>
          </a:p>
        </p:txBody>
      </p:sp>
    </p:spTree>
    <p:extLst>
      <p:ext uri="{BB962C8B-B14F-4D97-AF65-F5344CB8AC3E}">
        <p14:creationId xmlns:p14="http://schemas.microsoft.com/office/powerpoint/2010/main" val="2899359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B0032-8BA8-D121-8219-8D48E39694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9DC7E5-4325-B578-DECA-DEC92D43C74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410138-B0EB-2221-CEC6-F317F7A3E7E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AE68AE-2F0A-CE81-58DC-1E59CFA9A31C}"/>
              </a:ext>
            </a:extLst>
          </p:cNvPr>
          <p:cNvSpPr>
            <a:spLocks noGrp="1"/>
          </p:cNvSpPr>
          <p:nvPr>
            <p:ph type="dt" sz="half" idx="10"/>
          </p:nvPr>
        </p:nvSpPr>
        <p:spPr/>
        <p:txBody>
          <a:bodyPr/>
          <a:lstStyle/>
          <a:p>
            <a:fld id="{71F98262-F605-4CB2-A44C-23DC208522F0}" type="datetimeFigureOut">
              <a:rPr lang="en-US" smtClean="0"/>
              <a:t>12/11/22</a:t>
            </a:fld>
            <a:endParaRPr lang="en-US"/>
          </a:p>
        </p:txBody>
      </p:sp>
      <p:sp>
        <p:nvSpPr>
          <p:cNvPr id="6" name="Footer Placeholder 5">
            <a:extLst>
              <a:ext uri="{FF2B5EF4-FFF2-40B4-BE49-F238E27FC236}">
                <a16:creationId xmlns:a16="http://schemas.microsoft.com/office/drawing/2014/main" id="{8C6DAA50-B282-CFCB-B5B5-94AE4ECBFB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2CFD50-A001-8998-1D3C-0E57B1EE941F}"/>
              </a:ext>
            </a:extLst>
          </p:cNvPr>
          <p:cNvSpPr>
            <a:spLocks noGrp="1"/>
          </p:cNvSpPr>
          <p:nvPr>
            <p:ph type="sldNum" sz="quarter" idx="12"/>
          </p:nvPr>
        </p:nvSpPr>
        <p:spPr/>
        <p:txBody>
          <a:bodyPr/>
          <a:lstStyle/>
          <a:p>
            <a:fld id="{CF40CB34-92D4-483E-A82D-DB9DE08FF24A}" type="slidenum">
              <a:rPr lang="en-US" smtClean="0"/>
              <a:t>‹#›</a:t>
            </a:fld>
            <a:endParaRPr lang="en-US"/>
          </a:p>
        </p:txBody>
      </p:sp>
    </p:spTree>
    <p:extLst>
      <p:ext uri="{BB962C8B-B14F-4D97-AF65-F5344CB8AC3E}">
        <p14:creationId xmlns:p14="http://schemas.microsoft.com/office/powerpoint/2010/main" val="2973261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BA17B-1503-D8C8-F27C-802A9ACDA5A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071A9BE-CC8E-4E94-77E9-04832E5206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BC5C03-742D-B387-1A75-B1C842E8AA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683400-0217-EF27-7BF9-DF2B093E4D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9953A9-09D2-A0E4-58D9-B25257C309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F4CB41-D89A-9D62-4BF0-1D1C92393673}"/>
              </a:ext>
            </a:extLst>
          </p:cNvPr>
          <p:cNvSpPr>
            <a:spLocks noGrp="1"/>
          </p:cNvSpPr>
          <p:nvPr>
            <p:ph type="dt" sz="half" idx="10"/>
          </p:nvPr>
        </p:nvSpPr>
        <p:spPr/>
        <p:txBody>
          <a:bodyPr/>
          <a:lstStyle/>
          <a:p>
            <a:fld id="{71F98262-F605-4CB2-A44C-23DC208522F0}" type="datetimeFigureOut">
              <a:rPr lang="en-US" smtClean="0"/>
              <a:t>12/11/22</a:t>
            </a:fld>
            <a:endParaRPr lang="en-US"/>
          </a:p>
        </p:txBody>
      </p:sp>
      <p:sp>
        <p:nvSpPr>
          <p:cNvPr id="8" name="Footer Placeholder 7">
            <a:extLst>
              <a:ext uri="{FF2B5EF4-FFF2-40B4-BE49-F238E27FC236}">
                <a16:creationId xmlns:a16="http://schemas.microsoft.com/office/drawing/2014/main" id="{36744378-ED31-478B-6B18-9BF239DAD5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AEF5B50-9EC9-E6C3-934F-2D1E1D077327}"/>
              </a:ext>
            </a:extLst>
          </p:cNvPr>
          <p:cNvSpPr>
            <a:spLocks noGrp="1"/>
          </p:cNvSpPr>
          <p:nvPr>
            <p:ph type="sldNum" sz="quarter" idx="12"/>
          </p:nvPr>
        </p:nvSpPr>
        <p:spPr/>
        <p:txBody>
          <a:bodyPr/>
          <a:lstStyle/>
          <a:p>
            <a:fld id="{CF40CB34-92D4-483E-A82D-DB9DE08FF24A}" type="slidenum">
              <a:rPr lang="en-US" smtClean="0"/>
              <a:t>‹#›</a:t>
            </a:fld>
            <a:endParaRPr lang="en-US"/>
          </a:p>
        </p:txBody>
      </p:sp>
    </p:spTree>
    <p:extLst>
      <p:ext uri="{BB962C8B-B14F-4D97-AF65-F5344CB8AC3E}">
        <p14:creationId xmlns:p14="http://schemas.microsoft.com/office/powerpoint/2010/main" val="601984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2DF02-ED1B-990D-6815-A76A5EC13DB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D9586D0-DC0C-B85F-6FD4-B43DC4FC0BF8}"/>
              </a:ext>
            </a:extLst>
          </p:cNvPr>
          <p:cNvSpPr>
            <a:spLocks noGrp="1"/>
          </p:cNvSpPr>
          <p:nvPr>
            <p:ph type="dt" sz="half" idx="10"/>
          </p:nvPr>
        </p:nvSpPr>
        <p:spPr/>
        <p:txBody>
          <a:bodyPr/>
          <a:lstStyle/>
          <a:p>
            <a:fld id="{71F98262-F605-4CB2-A44C-23DC208522F0}" type="datetimeFigureOut">
              <a:rPr lang="en-US" smtClean="0"/>
              <a:t>12/11/22</a:t>
            </a:fld>
            <a:endParaRPr lang="en-US"/>
          </a:p>
        </p:txBody>
      </p:sp>
      <p:sp>
        <p:nvSpPr>
          <p:cNvPr id="4" name="Footer Placeholder 3">
            <a:extLst>
              <a:ext uri="{FF2B5EF4-FFF2-40B4-BE49-F238E27FC236}">
                <a16:creationId xmlns:a16="http://schemas.microsoft.com/office/drawing/2014/main" id="{89071AC8-6C90-2B93-9012-858C740E1D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78D698-0845-0B84-0288-8B67EDE549F1}"/>
              </a:ext>
            </a:extLst>
          </p:cNvPr>
          <p:cNvSpPr>
            <a:spLocks noGrp="1"/>
          </p:cNvSpPr>
          <p:nvPr>
            <p:ph type="sldNum" sz="quarter" idx="12"/>
          </p:nvPr>
        </p:nvSpPr>
        <p:spPr/>
        <p:txBody>
          <a:bodyPr/>
          <a:lstStyle/>
          <a:p>
            <a:fld id="{CF40CB34-92D4-483E-A82D-DB9DE08FF24A}" type="slidenum">
              <a:rPr lang="en-US" smtClean="0"/>
              <a:t>‹#›</a:t>
            </a:fld>
            <a:endParaRPr lang="en-US"/>
          </a:p>
        </p:txBody>
      </p:sp>
    </p:spTree>
    <p:extLst>
      <p:ext uri="{BB962C8B-B14F-4D97-AF65-F5344CB8AC3E}">
        <p14:creationId xmlns:p14="http://schemas.microsoft.com/office/powerpoint/2010/main" val="22857164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45ABA1-76B4-95C1-7403-BA7F6E38255E}"/>
              </a:ext>
            </a:extLst>
          </p:cNvPr>
          <p:cNvSpPr>
            <a:spLocks noGrp="1"/>
          </p:cNvSpPr>
          <p:nvPr>
            <p:ph type="dt" sz="half" idx="10"/>
          </p:nvPr>
        </p:nvSpPr>
        <p:spPr/>
        <p:txBody>
          <a:bodyPr/>
          <a:lstStyle/>
          <a:p>
            <a:fld id="{71F98262-F605-4CB2-A44C-23DC208522F0}" type="datetimeFigureOut">
              <a:rPr lang="en-US" smtClean="0"/>
              <a:t>12/11/22</a:t>
            </a:fld>
            <a:endParaRPr lang="en-US"/>
          </a:p>
        </p:txBody>
      </p:sp>
      <p:sp>
        <p:nvSpPr>
          <p:cNvPr id="3" name="Footer Placeholder 2">
            <a:extLst>
              <a:ext uri="{FF2B5EF4-FFF2-40B4-BE49-F238E27FC236}">
                <a16:creationId xmlns:a16="http://schemas.microsoft.com/office/drawing/2014/main" id="{9AAED773-D66D-0420-0641-2239833691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95353F-631A-BB76-D9E1-CB12F999F97E}"/>
              </a:ext>
            </a:extLst>
          </p:cNvPr>
          <p:cNvSpPr>
            <a:spLocks noGrp="1"/>
          </p:cNvSpPr>
          <p:nvPr>
            <p:ph type="sldNum" sz="quarter" idx="12"/>
          </p:nvPr>
        </p:nvSpPr>
        <p:spPr/>
        <p:txBody>
          <a:bodyPr/>
          <a:lstStyle/>
          <a:p>
            <a:fld id="{CF40CB34-92D4-483E-A82D-DB9DE08FF24A}" type="slidenum">
              <a:rPr lang="en-US" smtClean="0"/>
              <a:t>‹#›</a:t>
            </a:fld>
            <a:endParaRPr lang="en-US"/>
          </a:p>
        </p:txBody>
      </p:sp>
    </p:spTree>
    <p:extLst>
      <p:ext uri="{BB962C8B-B14F-4D97-AF65-F5344CB8AC3E}">
        <p14:creationId xmlns:p14="http://schemas.microsoft.com/office/powerpoint/2010/main" val="2722466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C0826-9E41-3506-5C02-EA0F9A9665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BFBF22-4830-BD9F-200B-BBD8780380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1638E8-2873-6863-4C85-E32F526224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CC7919-484A-5514-0A01-B088FB9088BF}"/>
              </a:ext>
            </a:extLst>
          </p:cNvPr>
          <p:cNvSpPr>
            <a:spLocks noGrp="1"/>
          </p:cNvSpPr>
          <p:nvPr>
            <p:ph type="dt" sz="half" idx="10"/>
          </p:nvPr>
        </p:nvSpPr>
        <p:spPr/>
        <p:txBody>
          <a:bodyPr/>
          <a:lstStyle/>
          <a:p>
            <a:fld id="{71F98262-F605-4CB2-A44C-23DC208522F0}" type="datetimeFigureOut">
              <a:rPr lang="en-US" smtClean="0"/>
              <a:t>12/11/22</a:t>
            </a:fld>
            <a:endParaRPr lang="en-US"/>
          </a:p>
        </p:txBody>
      </p:sp>
      <p:sp>
        <p:nvSpPr>
          <p:cNvPr id="6" name="Footer Placeholder 5">
            <a:extLst>
              <a:ext uri="{FF2B5EF4-FFF2-40B4-BE49-F238E27FC236}">
                <a16:creationId xmlns:a16="http://schemas.microsoft.com/office/drawing/2014/main" id="{79A5F0D7-2452-DAB6-1E32-55FE229C8E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B94427-64BB-F1E8-D9C4-B3FE73A42DDE}"/>
              </a:ext>
            </a:extLst>
          </p:cNvPr>
          <p:cNvSpPr>
            <a:spLocks noGrp="1"/>
          </p:cNvSpPr>
          <p:nvPr>
            <p:ph type="sldNum" sz="quarter" idx="12"/>
          </p:nvPr>
        </p:nvSpPr>
        <p:spPr/>
        <p:txBody>
          <a:bodyPr/>
          <a:lstStyle/>
          <a:p>
            <a:fld id="{CF40CB34-92D4-483E-A82D-DB9DE08FF24A}" type="slidenum">
              <a:rPr lang="en-US" smtClean="0"/>
              <a:t>‹#›</a:t>
            </a:fld>
            <a:endParaRPr lang="en-US"/>
          </a:p>
        </p:txBody>
      </p:sp>
    </p:spTree>
    <p:extLst>
      <p:ext uri="{BB962C8B-B14F-4D97-AF65-F5344CB8AC3E}">
        <p14:creationId xmlns:p14="http://schemas.microsoft.com/office/powerpoint/2010/main" val="2654302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75EFA-68D2-AA7B-BC72-59B613170C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52D7C50-9D2F-D79C-65B2-1997FEF1A8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48772F-42F5-BB78-FDD9-15829F445E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FDF929-672A-2CAF-7CA2-C3055AC16FFC}"/>
              </a:ext>
            </a:extLst>
          </p:cNvPr>
          <p:cNvSpPr>
            <a:spLocks noGrp="1"/>
          </p:cNvSpPr>
          <p:nvPr>
            <p:ph type="dt" sz="half" idx="10"/>
          </p:nvPr>
        </p:nvSpPr>
        <p:spPr/>
        <p:txBody>
          <a:bodyPr/>
          <a:lstStyle/>
          <a:p>
            <a:fld id="{71F98262-F605-4CB2-A44C-23DC208522F0}" type="datetimeFigureOut">
              <a:rPr lang="en-US" smtClean="0"/>
              <a:t>12/11/22</a:t>
            </a:fld>
            <a:endParaRPr lang="en-US"/>
          </a:p>
        </p:txBody>
      </p:sp>
      <p:sp>
        <p:nvSpPr>
          <p:cNvPr id="6" name="Footer Placeholder 5">
            <a:extLst>
              <a:ext uri="{FF2B5EF4-FFF2-40B4-BE49-F238E27FC236}">
                <a16:creationId xmlns:a16="http://schemas.microsoft.com/office/drawing/2014/main" id="{63148964-6C82-17E8-1B9C-3B6B63DC8E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900549-901E-0693-929D-B65E3621EB37}"/>
              </a:ext>
            </a:extLst>
          </p:cNvPr>
          <p:cNvSpPr>
            <a:spLocks noGrp="1"/>
          </p:cNvSpPr>
          <p:nvPr>
            <p:ph type="sldNum" sz="quarter" idx="12"/>
          </p:nvPr>
        </p:nvSpPr>
        <p:spPr/>
        <p:txBody>
          <a:bodyPr/>
          <a:lstStyle/>
          <a:p>
            <a:fld id="{CF40CB34-92D4-483E-A82D-DB9DE08FF24A}" type="slidenum">
              <a:rPr lang="en-US" smtClean="0"/>
              <a:t>‹#›</a:t>
            </a:fld>
            <a:endParaRPr lang="en-US"/>
          </a:p>
        </p:txBody>
      </p:sp>
    </p:spTree>
    <p:extLst>
      <p:ext uri="{BB962C8B-B14F-4D97-AF65-F5344CB8AC3E}">
        <p14:creationId xmlns:p14="http://schemas.microsoft.com/office/powerpoint/2010/main" val="2882365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AB1273-FD7B-B768-0D9B-B5B266244F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5BB96C1-8261-90B1-34DD-6C25B3B7E1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6AB1F7-F4C4-2F6C-7539-E32C060782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F98262-F605-4CB2-A44C-23DC208522F0}" type="datetimeFigureOut">
              <a:rPr lang="en-US" smtClean="0"/>
              <a:t>12/11/22</a:t>
            </a:fld>
            <a:endParaRPr lang="en-US"/>
          </a:p>
        </p:txBody>
      </p:sp>
      <p:sp>
        <p:nvSpPr>
          <p:cNvPr id="5" name="Footer Placeholder 4">
            <a:extLst>
              <a:ext uri="{FF2B5EF4-FFF2-40B4-BE49-F238E27FC236}">
                <a16:creationId xmlns:a16="http://schemas.microsoft.com/office/drawing/2014/main" id="{CD584AD4-5159-D5CF-936A-7E390F10FA8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D6F6CFB-AFD4-0251-C3A5-13AC3930B5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40CB34-92D4-483E-A82D-DB9DE08FF24A}" type="slidenum">
              <a:rPr lang="en-US" smtClean="0"/>
              <a:t>‹#›</a:t>
            </a:fld>
            <a:endParaRPr lang="en-US"/>
          </a:p>
        </p:txBody>
      </p:sp>
    </p:spTree>
    <p:extLst>
      <p:ext uri="{BB962C8B-B14F-4D97-AF65-F5344CB8AC3E}">
        <p14:creationId xmlns:p14="http://schemas.microsoft.com/office/powerpoint/2010/main" val="29336874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Honeybun11516/Python-Final-Project-Data-Exploration" TargetMode="External"/><Relationship Id="rId2" Type="http://schemas.openxmlformats.org/officeDocument/2006/relationships/hyperlink" Target="https://1drv.ms/p/s!AjUV9o4pn4l1kiIPvrTgy14zryfr?e=wzD3F0" TargetMode="External"/><Relationship Id="rId1" Type="http://schemas.openxmlformats.org/officeDocument/2006/relationships/slideLayout" Target="../slideLayouts/slideLayout4.xml"/><Relationship Id="rId4" Type="http://schemas.openxmlformats.org/officeDocument/2006/relationships/hyperlink" Target="https://woz-u.slack.com/files/U03464CQC5D/F04DJ1U3LJC/untitled__2_.zi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AF970-192F-02F2-0465-4B5FA89C2D45}"/>
              </a:ext>
            </a:extLst>
          </p:cNvPr>
          <p:cNvSpPr>
            <a:spLocks noGrp="1"/>
          </p:cNvSpPr>
          <p:nvPr>
            <p:ph type="ctrTitle"/>
          </p:nvPr>
        </p:nvSpPr>
        <p:spPr>
          <a:xfrm>
            <a:off x="7464614" y="1783959"/>
            <a:ext cx="4087306" cy="2889114"/>
          </a:xfrm>
        </p:spPr>
        <p:txBody>
          <a:bodyPr anchor="b">
            <a:normAutofit/>
          </a:bodyPr>
          <a:lstStyle/>
          <a:p>
            <a:pPr algn="l"/>
            <a:r>
              <a:rPr lang="en-US" sz="5400"/>
              <a:t>Clothing Data Exploration </a:t>
            </a:r>
          </a:p>
        </p:txBody>
      </p:sp>
      <p:sp>
        <p:nvSpPr>
          <p:cNvPr id="3" name="Subtitle 2">
            <a:extLst>
              <a:ext uri="{FF2B5EF4-FFF2-40B4-BE49-F238E27FC236}">
                <a16:creationId xmlns:a16="http://schemas.microsoft.com/office/drawing/2014/main" id="{F255BB35-5E97-D73E-1BC4-3EE7D9BAA064}"/>
              </a:ext>
            </a:extLst>
          </p:cNvPr>
          <p:cNvSpPr>
            <a:spLocks noGrp="1"/>
          </p:cNvSpPr>
          <p:nvPr>
            <p:ph type="subTitle" idx="1"/>
          </p:nvPr>
        </p:nvSpPr>
        <p:spPr>
          <a:xfrm>
            <a:off x="6759019" y="4769963"/>
            <a:ext cx="4958499" cy="1659117"/>
          </a:xfrm>
        </p:spPr>
        <p:txBody>
          <a:bodyPr anchor="t">
            <a:normAutofit fontScale="70000" lnSpcReduction="20000"/>
          </a:bodyPr>
          <a:lstStyle/>
          <a:p>
            <a:r>
              <a:rPr lang="en-US" sz="2000" err="1"/>
              <a:t>Herminnia</a:t>
            </a:r>
            <a:r>
              <a:rPr lang="en-US" sz="2000"/>
              <a:t> Flores (Jessica)</a:t>
            </a:r>
          </a:p>
          <a:p>
            <a:r>
              <a:rPr lang="en-US" sz="2000"/>
              <a:t>JoHanna Nelson (Joey)</a:t>
            </a:r>
          </a:p>
          <a:p>
            <a:r>
              <a:rPr lang="en-US" sz="2000"/>
              <a:t>Carrie </a:t>
            </a:r>
            <a:r>
              <a:rPr lang="en-US" sz="2000" err="1"/>
              <a:t>Buckwater</a:t>
            </a:r>
            <a:endParaRPr lang="en-US" sz="2000"/>
          </a:p>
          <a:p>
            <a:r>
              <a:rPr lang="en-US" sz="2000"/>
              <a:t>Christina </a:t>
            </a:r>
            <a:r>
              <a:rPr lang="en-US" sz="2000" err="1"/>
              <a:t>Simbenga</a:t>
            </a:r>
            <a:endParaRPr lang="en-US" sz="2000"/>
          </a:p>
          <a:p>
            <a:endParaRPr lang="en-US" sz="2000"/>
          </a:p>
          <a:p>
            <a:r>
              <a:rPr lang="en-US" sz="2000"/>
              <a:t>Woz U </a:t>
            </a:r>
          </a:p>
        </p:txBody>
      </p:sp>
      <p:sp>
        <p:nvSpPr>
          <p:cNvPr id="9" name="Freeform: Shape 8">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Bride shopping for a white wedding dress">
            <a:extLst>
              <a:ext uri="{FF2B5EF4-FFF2-40B4-BE49-F238E27FC236}">
                <a16:creationId xmlns:a16="http://schemas.microsoft.com/office/drawing/2014/main" id="{8220608C-4FEC-3A46-FE23-DE07F904409D}"/>
              </a:ext>
            </a:extLst>
          </p:cNvPr>
          <p:cNvPicPr>
            <a:picLocks noChangeAspect="1"/>
          </p:cNvPicPr>
          <p:nvPr/>
        </p:nvPicPr>
        <p:blipFill rotWithShape="1">
          <a:blip r:embed="rId2"/>
          <a:srcRect l="28369" r="3221" b="-1"/>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3861812155"/>
      </p:ext>
    </p:extLst>
  </p:cSld>
  <p:clrMapOvr>
    <a:overrideClrMapping bg1="dk1" tx1="lt1" bg2="dk2" tx2="lt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4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2000"/>
                                  </p:stCondLst>
                                  <p:iterate type="lt">
                                    <p:tmPct val="10000"/>
                                  </p:iterate>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400"/>
                                        <p:tgtEl>
                                          <p:spTgt spid="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2000"/>
                                  </p:stCondLst>
                                  <p:iterate type="lt">
                                    <p:tmPct val="10000"/>
                                  </p:iterate>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4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50571-F145-6950-C0DA-A8FCF9E7EFA8}"/>
              </a:ext>
            </a:extLst>
          </p:cNvPr>
          <p:cNvSpPr>
            <a:spLocks noGrp="1"/>
          </p:cNvSpPr>
          <p:nvPr>
            <p:ph type="title"/>
          </p:nvPr>
        </p:nvSpPr>
        <p:spPr/>
        <p:txBody>
          <a:bodyPr/>
          <a:lstStyle/>
          <a:p>
            <a:r>
              <a:rPr lang="en-US"/>
              <a:t>Clothing type tops and bottoms and Color Including Null anything above 100</a:t>
            </a:r>
          </a:p>
        </p:txBody>
      </p:sp>
      <p:pic>
        <p:nvPicPr>
          <p:cNvPr id="5" name="Content Placeholder 4">
            <a:extLst>
              <a:ext uri="{FF2B5EF4-FFF2-40B4-BE49-F238E27FC236}">
                <a16:creationId xmlns:a16="http://schemas.microsoft.com/office/drawing/2014/main" id="{DB41FFD6-F0D0-BD37-673F-037DF63896E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3437" y="2097476"/>
            <a:ext cx="5181600" cy="3807635"/>
          </a:xfrm>
        </p:spPr>
      </p:pic>
      <p:sp>
        <p:nvSpPr>
          <p:cNvPr id="7" name="Content Placeholder 6">
            <a:extLst>
              <a:ext uri="{FF2B5EF4-FFF2-40B4-BE49-F238E27FC236}">
                <a16:creationId xmlns:a16="http://schemas.microsoft.com/office/drawing/2014/main" id="{8667174C-4CAC-96ED-E01A-EAEFDDBA50CA}"/>
              </a:ext>
            </a:extLst>
          </p:cNvPr>
          <p:cNvSpPr>
            <a:spLocks noGrp="1"/>
          </p:cNvSpPr>
          <p:nvPr>
            <p:ph sz="half" idx="2"/>
          </p:nvPr>
        </p:nvSpPr>
        <p:spPr/>
        <p:txBody>
          <a:bodyPr/>
          <a:lstStyle/>
          <a:p>
            <a:r>
              <a:rPr lang="en-US"/>
              <a:t>Next we wanted to explore the clothing types that were categorized tops and bottoms anything above 100 counts </a:t>
            </a:r>
          </a:p>
          <a:p>
            <a:r>
              <a:rPr lang="en-US"/>
              <a:t>As you can see similarly to the previous slides a lot of data for color plus tops and bottoms simply were not reported</a:t>
            </a:r>
          </a:p>
        </p:txBody>
      </p:sp>
    </p:spTree>
    <p:extLst>
      <p:ext uri="{BB962C8B-B14F-4D97-AF65-F5344CB8AC3E}">
        <p14:creationId xmlns:p14="http://schemas.microsoft.com/office/powerpoint/2010/main" val="145247551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5B4B6-44E6-5C0C-DA76-F8637ADB8FA9}"/>
              </a:ext>
            </a:extLst>
          </p:cNvPr>
          <p:cNvSpPr>
            <a:spLocks noGrp="1"/>
          </p:cNvSpPr>
          <p:nvPr>
            <p:ph type="title"/>
          </p:nvPr>
        </p:nvSpPr>
        <p:spPr/>
        <p:txBody>
          <a:bodyPr>
            <a:normAutofit/>
          </a:bodyPr>
          <a:lstStyle/>
          <a:p>
            <a:r>
              <a:rPr lang="en-US"/>
              <a:t>Including anything 10 – 100 to get more results and explore the data further</a:t>
            </a:r>
          </a:p>
        </p:txBody>
      </p:sp>
      <p:sp>
        <p:nvSpPr>
          <p:cNvPr id="5" name="Text Placeholder 4">
            <a:extLst>
              <a:ext uri="{FF2B5EF4-FFF2-40B4-BE49-F238E27FC236}">
                <a16:creationId xmlns:a16="http://schemas.microsoft.com/office/drawing/2014/main" id="{57B6485C-9C00-42F6-ACE1-D2DB86A4427D}"/>
              </a:ext>
            </a:extLst>
          </p:cNvPr>
          <p:cNvSpPr>
            <a:spLocks noGrp="1"/>
          </p:cNvSpPr>
          <p:nvPr>
            <p:ph type="body" idx="1"/>
          </p:nvPr>
        </p:nvSpPr>
        <p:spPr/>
        <p:txBody>
          <a:bodyPr/>
          <a:lstStyle/>
          <a:p>
            <a:endParaRPr lang="en-US"/>
          </a:p>
        </p:txBody>
      </p:sp>
      <p:sp>
        <p:nvSpPr>
          <p:cNvPr id="6" name="Content Placeholder 5">
            <a:extLst>
              <a:ext uri="{FF2B5EF4-FFF2-40B4-BE49-F238E27FC236}">
                <a16:creationId xmlns:a16="http://schemas.microsoft.com/office/drawing/2014/main" id="{B8E6E115-AE37-9F28-CB8F-1AEE7E1751EA}"/>
              </a:ext>
            </a:extLst>
          </p:cNvPr>
          <p:cNvSpPr>
            <a:spLocks noGrp="1"/>
          </p:cNvSpPr>
          <p:nvPr>
            <p:ph sz="half" idx="2"/>
          </p:nvPr>
        </p:nvSpPr>
        <p:spPr/>
        <p:txBody>
          <a:bodyPr/>
          <a:lstStyle/>
          <a:p>
            <a:r>
              <a:rPr lang="en-US"/>
              <a:t>As our data exploration progressed we decided to include numbers 10 – 100 so we could get more results to explore</a:t>
            </a:r>
          </a:p>
          <a:p>
            <a:r>
              <a:rPr lang="en-US"/>
              <a:t>The following slides explained by Jessica and Joey will have more information about what we found as a team </a:t>
            </a:r>
          </a:p>
        </p:txBody>
      </p:sp>
      <p:sp>
        <p:nvSpPr>
          <p:cNvPr id="7" name="Text Placeholder 6">
            <a:extLst>
              <a:ext uri="{FF2B5EF4-FFF2-40B4-BE49-F238E27FC236}">
                <a16:creationId xmlns:a16="http://schemas.microsoft.com/office/drawing/2014/main" id="{0191FA7D-1A33-8A88-4172-603F6EE839C7}"/>
              </a:ext>
            </a:extLst>
          </p:cNvPr>
          <p:cNvSpPr>
            <a:spLocks noGrp="1"/>
          </p:cNvSpPr>
          <p:nvPr>
            <p:ph type="body" sz="quarter" idx="3"/>
          </p:nvPr>
        </p:nvSpPr>
        <p:spPr/>
        <p:txBody>
          <a:bodyPr/>
          <a:lstStyle/>
          <a:p>
            <a:endParaRPr lang="en-US"/>
          </a:p>
        </p:txBody>
      </p:sp>
      <p:sp>
        <p:nvSpPr>
          <p:cNvPr id="8" name="Content Placeholder 7">
            <a:extLst>
              <a:ext uri="{FF2B5EF4-FFF2-40B4-BE49-F238E27FC236}">
                <a16:creationId xmlns:a16="http://schemas.microsoft.com/office/drawing/2014/main" id="{A50A2F5D-D0B4-53F8-96B0-4EBA548F220B}"/>
              </a:ext>
            </a:extLst>
          </p:cNvPr>
          <p:cNvSpPr>
            <a:spLocks noGrp="1"/>
          </p:cNvSpPr>
          <p:nvPr>
            <p:ph sz="quarter" idx="4"/>
          </p:nvPr>
        </p:nvSpPr>
        <p:spPr/>
        <p:txBody>
          <a:bodyPr/>
          <a:lstStyle/>
          <a:p>
            <a:endParaRPr lang="en-US"/>
          </a:p>
        </p:txBody>
      </p:sp>
      <p:pic>
        <p:nvPicPr>
          <p:cNvPr id="4" name="Picture 3">
            <a:extLst>
              <a:ext uri="{FF2B5EF4-FFF2-40B4-BE49-F238E27FC236}">
                <a16:creationId xmlns:a16="http://schemas.microsoft.com/office/drawing/2014/main" id="{443D5EE0-3D91-9214-B382-2853F224ABB8}"/>
              </a:ext>
            </a:extLst>
          </p:cNvPr>
          <p:cNvPicPr>
            <a:picLocks noChangeAspect="1"/>
          </p:cNvPicPr>
          <p:nvPr/>
        </p:nvPicPr>
        <p:blipFill>
          <a:blip r:embed="rId2"/>
          <a:stretch>
            <a:fillRect/>
          </a:stretch>
        </p:blipFill>
        <p:spPr>
          <a:xfrm>
            <a:off x="6812199" y="1522413"/>
            <a:ext cx="5143500" cy="4667250"/>
          </a:xfrm>
          <a:prstGeom prst="rect">
            <a:avLst/>
          </a:prstGeom>
        </p:spPr>
      </p:pic>
    </p:spTree>
    <p:extLst>
      <p:ext uri="{BB962C8B-B14F-4D97-AF65-F5344CB8AC3E}">
        <p14:creationId xmlns:p14="http://schemas.microsoft.com/office/powerpoint/2010/main" val="1456432805"/>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DE3DA-C884-934A-E621-1EAA9B82824F}"/>
              </a:ext>
            </a:extLst>
          </p:cNvPr>
          <p:cNvSpPr>
            <a:spLocks noGrp="1"/>
          </p:cNvSpPr>
          <p:nvPr>
            <p:ph type="title"/>
          </p:nvPr>
        </p:nvSpPr>
        <p:spPr/>
        <p:txBody>
          <a:bodyPr/>
          <a:lstStyle/>
          <a:p>
            <a:r>
              <a:rPr lang="en-US"/>
              <a:t>Blouses and Chemises sorted by count and color numbers 10 – 100 included  </a:t>
            </a:r>
          </a:p>
        </p:txBody>
      </p:sp>
      <p:pic>
        <p:nvPicPr>
          <p:cNvPr id="7" name="Content Placeholder 6">
            <a:extLst>
              <a:ext uri="{FF2B5EF4-FFF2-40B4-BE49-F238E27FC236}">
                <a16:creationId xmlns:a16="http://schemas.microsoft.com/office/drawing/2014/main" id="{BA2262C3-1E13-1D2A-1A1F-FD770AC02A74}"/>
              </a:ext>
            </a:extLst>
          </p:cNvPr>
          <p:cNvPicPr>
            <a:picLocks noGrp="1" noChangeAspect="1"/>
          </p:cNvPicPr>
          <p:nvPr>
            <p:ph sz="half" idx="2"/>
          </p:nvPr>
        </p:nvPicPr>
        <p:blipFill>
          <a:blip r:embed="rId2"/>
          <a:stretch>
            <a:fillRect/>
          </a:stretch>
        </p:blipFill>
        <p:spPr>
          <a:xfrm>
            <a:off x="6172200" y="2065103"/>
            <a:ext cx="5181600" cy="3872382"/>
          </a:xfrm>
          <a:prstGeom prst="rect">
            <a:avLst/>
          </a:prstGeom>
        </p:spPr>
      </p:pic>
      <p:pic>
        <p:nvPicPr>
          <p:cNvPr id="6" name="Content Placeholder 5">
            <a:extLst>
              <a:ext uri="{FF2B5EF4-FFF2-40B4-BE49-F238E27FC236}">
                <a16:creationId xmlns:a16="http://schemas.microsoft.com/office/drawing/2014/main" id="{AF5AD611-447C-222F-D215-1DEC23D488E5}"/>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38200" y="2447522"/>
            <a:ext cx="5181600" cy="3107544"/>
          </a:xfrm>
        </p:spPr>
      </p:pic>
    </p:spTree>
    <p:extLst>
      <p:ext uri="{BB962C8B-B14F-4D97-AF65-F5344CB8AC3E}">
        <p14:creationId xmlns:p14="http://schemas.microsoft.com/office/powerpoint/2010/main" val="4253676937"/>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94A49-1207-16F0-804A-05B97FF1507C}"/>
              </a:ext>
            </a:extLst>
          </p:cNvPr>
          <p:cNvSpPr>
            <a:spLocks noGrp="1"/>
          </p:cNvSpPr>
          <p:nvPr>
            <p:ph type="title"/>
          </p:nvPr>
        </p:nvSpPr>
        <p:spPr/>
        <p:txBody>
          <a:bodyPr/>
          <a:lstStyle/>
          <a:p>
            <a:r>
              <a:rPr lang="en-US"/>
              <a:t>Chemises sorted by count and color numbers 10 – 100 included </a:t>
            </a:r>
          </a:p>
        </p:txBody>
      </p:sp>
      <p:pic>
        <p:nvPicPr>
          <p:cNvPr id="6" name="Content Placeholder 5">
            <a:extLst>
              <a:ext uri="{FF2B5EF4-FFF2-40B4-BE49-F238E27FC236}">
                <a16:creationId xmlns:a16="http://schemas.microsoft.com/office/drawing/2014/main" id="{EFC4B880-8308-F9C7-0284-DF14FDF9387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188458"/>
            <a:ext cx="5181600" cy="3625672"/>
          </a:xfrm>
        </p:spPr>
      </p:pic>
      <p:pic>
        <p:nvPicPr>
          <p:cNvPr id="8" name="Content Placeholder 7">
            <a:extLst>
              <a:ext uri="{FF2B5EF4-FFF2-40B4-BE49-F238E27FC236}">
                <a16:creationId xmlns:a16="http://schemas.microsoft.com/office/drawing/2014/main" id="{19A0FD32-AFD0-7DC0-C131-A06979AA985C}"/>
              </a:ext>
            </a:extLst>
          </p:cNvPr>
          <p:cNvPicPr>
            <a:picLocks noGrp="1" noChangeAspect="1"/>
          </p:cNvPicPr>
          <p:nvPr>
            <p:ph sz="half" idx="2"/>
          </p:nvPr>
        </p:nvPicPr>
        <p:blipFill>
          <a:blip r:embed="rId3"/>
          <a:stretch>
            <a:fillRect/>
          </a:stretch>
        </p:blipFill>
        <p:spPr>
          <a:xfrm>
            <a:off x="6620109" y="1825625"/>
            <a:ext cx="4285781" cy="4351338"/>
          </a:xfrm>
        </p:spPr>
      </p:pic>
    </p:spTree>
    <p:extLst>
      <p:ext uri="{BB962C8B-B14F-4D97-AF65-F5344CB8AC3E}">
        <p14:creationId xmlns:p14="http://schemas.microsoft.com/office/powerpoint/2010/main" val="1521000513"/>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892E1-2A91-A998-56BF-9332BAD8AF82}"/>
              </a:ext>
            </a:extLst>
          </p:cNvPr>
          <p:cNvSpPr>
            <a:spLocks noGrp="1"/>
          </p:cNvSpPr>
          <p:nvPr>
            <p:ph type="title"/>
          </p:nvPr>
        </p:nvSpPr>
        <p:spPr/>
        <p:txBody>
          <a:bodyPr/>
          <a:lstStyle/>
          <a:p>
            <a:r>
              <a:rPr lang="en-US"/>
              <a:t>T shirts sorted by count and color numbers 10 – 100 included </a:t>
            </a:r>
          </a:p>
        </p:txBody>
      </p:sp>
      <p:pic>
        <p:nvPicPr>
          <p:cNvPr id="6" name="Content Placeholder 5">
            <a:extLst>
              <a:ext uri="{FF2B5EF4-FFF2-40B4-BE49-F238E27FC236}">
                <a16:creationId xmlns:a16="http://schemas.microsoft.com/office/drawing/2014/main" id="{FAC380A6-D5A0-0104-AA85-5A232E7370E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902751" y="2351421"/>
            <a:ext cx="5052498" cy="3299746"/>
          </a:xfrm>
        </p:spPr>
      </p:pic>
      <p:pic>
        <p:nvPicPr>
          <p:cNvPr id="8" name="Content Placeholder 7">
            <a:extLst>
              <a:ext uri="{FF2B5EF4-FFF2-40B4-BE49-F238E27FC236}">
                <a16:creationId xmlns:a16="http://schemas.microsoft.com/office/drawing/2014/main" id="{BA7147F5-1758-E329-1638-7467FBFBDB67}"/>
              </a:ext>
            </a:extLst>
          </p:cNvPr>
          <p:cNvPicPr>
            <a:picLocks noGrp="1" noChangeAspect="1"/>
          </p:cNvPicPr>
          <p:nvPr>
            <p:ph sz="half" idx="2"/>
          </p:nvPr>
        </p:nvPicPr>
        <p:blipFill>
          <a:blip r:embed="rId3"/>
          <a:stretch>
            <a:fillRect/>
          </a:stretch>
        </p:blipFill>
        <p:spPr>
          <a:xfrm>
            <a:off x="6172200" y="2435828"/>
            <a:ext cx="5181600" cy="3130931"/>
          </a:xfrm>
        </p:spPr>
      </p:pic>
    </p:spTree>
    <p:extLst>
      <p:ext uri="{BB962C8B-B14F-4D97-AF65-F5344CB8AC3E}">
        <p14:creationId xmlns:p14="http://schemas.microsoft.com/office/powerpoint/2010/main" val="211870210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4AA03-1548-B890-09AB-D0F7B42B12A2}"/>
              </a:ext>
            </a:extLst>
          </p:cNvPr>
          <p:cNvSpPr>
            <a:spLocks noGrp="1"/>
          </p:cNvSpPr>
          <p:nvPr>
            <p:ph type="title"/>
          </p:nvPr>
        </p:nvSpPr>
        <p:spPr/>
        <p:txBody>
          <a:bodyPr/>
          <a:lstStyle/>
          <a:p>
            <a:r>
              <a:rPr lang="en-US"/>
              <a:t>Pants and Shorts Sorted by Color numbers 10 – 100 included </a:t>
            </a:r>
          </a:p>
        </p:txBody>
      </p:sp>
      <p:pic>
        <p:nvPicPr>
          <p:cNvPr id="6" name="Content Placeholder 5">
            <a:extLst>
              <a:ext uri="{FF2B5EF4-FFF2-40B4-BE49-F238E27FC236}">
                <a16:creationId xmlns:a16="http://schemas.microsoft.com/office/drawing/2014/main" id="{67343E3C-0676-6B41-5823-4DB78F813B4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65664" y="2362852"/>
            <a:ext cx="4526672" cy="3276884"/>
          </a:xfrm>
        </p:spPr>
      </p:pic>
      <p:pic>
        <p:nvPicPr>
          <p:cNvPr id="8" name="Content Placeholder 7">
            <a:extLst>
              <a:ext uri="{FF2B5EF4-FFF2-40B4-BE49-F238E27FC236}">
                <a16:creationId xmlns:a16="http://schemas.microsoft.com/office/drawing/2014/main" id="{8B5D87EF-D26A-F0A2-A042-E3F82FDA5B78}"/>
              </a:ext>
            </a:extLst>
          </p:cNvPr>
          <p:cNvPicPr>
            <a:picLocks noGrp="1" noChangeAspect="1"/>
          </p:cNvPicPr>
          <p:nvPr>
            <p:ph sz="half" idx="2"/>
          </p:nvPr>
        </p:nvPicPr>
        <p:blipFill>
          <a:blip r:embed="rId3"/>
          <a:stretch>
            <a:fillRect/>
          </a:stretch>
        </p:blipFill>
        <p:spPr>
          <a:xfrm>
            <a:off x="6172200" y="2260075"/>
            <a:ext cx="5181600" cy="3482438"/>
          </a:xfrm>
        </p:spPr>
      </p:pic>
    </p:spTree>
    <p:extLst>
      <p:ext uri="{BB962C8B-B14F-4D97-AF65-F5344CB8AC3E}">
        <p14:creationId xmlns:p14="http://schemas.microsoft.com/office/powerpoint/2010/main" val="417813885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07144-AADC-724F-BB98-D1AE2D89B9E1}"/>
              </a:ext>
            </a:extLst>
          </p:cNvPr>
          <p:cNvSpPr>
            <a:spLocks noGrp="1"/>
          </p:cNvSpPr>
          <p:nvPr>
            <p:ph type="title"/>
          </p:nvPr>
        </p:nvSpPr>
        <p:spPr/>
        <p:txBody>
          <a:bodyPr/>
          <a:lstStyle/>
          <a:p>
            <a:pPr algn="ctr"/>
            <a:r>
              <a:rPr lang="en-US"/>
              <a:t>Likes By Clothing Type and Current Price Comparison</a:t>
            </a:r>
          </a:p>
        </p:txBody>
      </p:sp>
      <p:pic>
        <p:nvPicPr>
          <p:cNvPr id="32" name="Content Placeholder 31">
            <a:extLst>
              <a:ext uri="{FF2B5EF4-FFF2-40B4-BE49-F238E27FC236}">
                <a16:creationId xmlns:a16="http://schemas.microsoft.com/office/drawing/2014/main" id="{29E6ACEF-E320-8D27-EED3-45C3C46D3BB6}"/>
              </a:ext>
            </a:extLst>
          </p:cNvPr>
          <p:cNvPicPr>
            <a:picLocks noGrp="1" noChangeAspect="1"/>
          </p:cNvPicPr>
          <p:nvPr>
            <p:ph sz="half" idx="2"/>
          </p:nvPr>
        </p:nvPicPr>
        <p:blipFill>
          <a:blip r:embed="rId2"/>
          <a:stretch>
            <a:fillRect/>
          </a:stretch>
        </p:blipFill>
        <p:spPr>
          <a:xfrm>
            <a:off x="6172200" y="2288023"/>
            <a:ext cx="5181600" cy="3426541"/>
          </a:xfrm>
        </p:spPr>
      </p:pic>
      <p:pic>
        <p:nvPicPr>
          <p:cNvPr id="30" name="Content Placeholder 29">
            <a:extLst>
              <a:ext uri="{FF2B5EF4-FFF2-40B4-BE49-F238E27FC236}">
                <a16:creationId xmlns:a16="http://schemas.microsoft.com/office/drawing/2014/main" id="{4B4961DE-EDF6-D7BD-682F-2EE98A31BFBE}"/>
              </a:ext>
            </a:extLst>
          </p:cNvPr>
          <p:cNvPicPr>
            <a:picLocks noGrp="1" noChangeAspect="1"/>
          </p:cNvPicPr>
          <p:nvPr>
            <p:ph sz="half" idx="1"/>
          </p:nvPr>
        </p:nvPicPr>
        <p:blipFill>
          <a:blip r:embed="rId3"/>
          <a:stretch>
            <a:fillRect/>
          </a:stretch>
        </p:blipFill>
        <p:spPr>
          <a:xfrm>
            <a:off x="536713" y="2288023"/>
            <a:ext cx="5757281" cy="3442862"/>
          </a:xfrm>
        </p:spPr>
      </p:pic>
    </p:spTree>
    <p:extLst>
      <p:ext uri="{BB962C8B-B14F-4D97-AF65-F5344CB8AC3E}">
        <p14:creationId xmlns:p14="http://schemas.microsoft.com/office/powerpoint/2010/main" val="133011682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3CDF4-23D5-E42F-F4A6-5E0685BC7CF9}"/>
              </a:ext>
            </a:extLst>
          </p:cNvPr>
          <p:cNvSpPr>
            <a:spLocks noGrp="1"/>
          </p:cNvSpPr>
          <p:nvPr>
            <p:ph type="title"/>
          </p:nvPr>
        </p:nvSpPr>
        <p:spPr/>
        <p:txBody>
          <a:bodyPr/>
          <a:lstStyle/>
          <a:p>
            <a:pPr algn="ctr"/>
            <a:r>
              <a:rPr lang="en-US"/>
              <a:t>Likes By Color </a:t>
            </a:r>
          </a:p>
        </p:txBody>
      </p:sp>
      <p:pic>
        <p:nvPicPr>
          <p:cNvPr id="6" name="Content Placeholder 5">
            <a:extLst>
              <a:ext uri="{FF2B5EF4-FFF2-40B4-BE49-F238E27FC236}">
                <a16:creationId xmlns:a16="http://schemas.microsoft.com/office/drawing/2014/main" id="{51106A0C-E704-7F50-5656-1889E5D873AB}"/>
              </a:ext>
            </a:extLst>
          </p:cNvPr>
          <p:cNvPicPr>
            <a:picLocks noGrp="1" noChangeAspect="1"/>
          </p:cNvPicPr>
          <p:nvPr>
            <p:ph sz="half" idx="1"/>
          </p:nvPr>
        </p:nvPicPr>
        <p:blipFill>
          <a:blip r:embed="rId2"/>
          <a:stretch>
            <a:fillRect/>
          </a:stretch>
        </p:blipFill>
        <p:spPr>
          <a:xfrm>
            <a:off x="536713" y="2215017"/>
            <a:ext cx="5671019" cy="3502421"/>
          </a:xfrm>
        </p:spPr>
      </p:pic>
      <p:pic>
        <p:nvPicPr>
          <p:cNvPr id="8" name="Content Placeholder 7">
            <a:extLst>
              <a:ext uri="{FF2B5EF4-FFF2-40B4-BE49-F238E27FC236}">
                <a16:creationId xmlns:a16="http://schemas.microsoft.com/office/drawing/2014/main" id="{6911B678-AF66-7026-F355-8947CD610448}"/>
              </a:ext>
            </a:extLst>
          </p:cNvPr>
          <p:cNvPicPr>
            <a:picLocks noGrp="1" noChangeAspect="1"/>
          </p:cNvPicPr>
          <p:nvPr>
            <p:ph sz="half" idx="2"/>
          </p:nvPr>
        </p:nvPicPr>
        <p:blipFill>
          <a:blip r:embed="rId3"/>
          <a:stretch>
            <a:fillRect/>
          </a:stretch>
        </p:blipFill>
        <p:spPr>
          <a:xfrm>
            <a:off x="6172200" y="2285148"/>
            <a:ext cx="5181600" cy="3432291"/>
          </a:xfrm>
        </p:spPr>
      </p:pic>
    </p:spTree>
    <p:extLst>
      <p:ext uri="{BB962C8B-B14F-4D97-AF65-F5344CB8AC3E}">
        <p14:creationId xmlns:p14="http://schemas.microsoft.com/office/powerpoint/2010/main" val="1557447560"/>
      </p:ext>
    </p:extLst>
  </p:cSld>
  <p:clrMapOvr>
    <a:masterClrMapping/>
  </p:clrMapOvr>
  <p:transition spd="slow">
    <p:randomBar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E08C5-3ECA-E21E-D99E-5EC0DCE9BFC7}"/>
              </a:ext>
            </a:extLst>
          </p:cNvPr>
          <p:cNvSpPr>
            <a:spLocks noGrp="1"/>
          </p:cNvSpPr>
          <p:nvPr>
            <p:ph type="title"/>
          </p:nvPr>
        </p:nvSpPr>
        <p:spPr/>
        <p:txBody>
          <a:bodyPr/>
          <a:lstStyle/>
          <a:p>
            <a:r>
              <a:rPr lang="en-US"/>
              <a:t> </a:t>
            </a:r>
          </a:p>
        </p:txBody>
      </p:sp>
      <p:sp>
        <p:nvSpPr>
          <p:cNvPr id="7" name="Text Placeholder 6">
            <a:extLst>
              <a:ext uri="{FF2B5EF4-FFF2-40B4-BE49-F238E27FC236}">
                <a16:creationId xmlns:a16="http://schemas.microsoft.com/office/drawing/2014/main" id="{7BC2BBE1-3869-2033-8AFB-1C1213BB55C6}"/>
              </a:ext>
            </a:extLst>
          </p:cNvPr>
          <p:cNvSpPr>
            <a:spLocks noGrp="1"/>
          </p:cNvSpPr>
          <p:nvPr>
            <p:ph type="body" idx="1"/>
          </p:nvPr>
        </p:nvSpPr>
        <p:spPr>
          <a:xfrm>
            <a:off x="839788" y="554477"/>
            <a:ext cx="10804221" cy="1031132"/>
          </a:xfrm>
        </p:spPr>
        <p:txBody>
          <a:bodyPr/>
          <a:lstStyle/>
          <a:p>
            <a:pPr algn="ctr"/>
            <a:r>
              <a:rPr lang="en-US"/>
              <a:t>Brand and Raw Price over all Time</a:t>
            </a:r>
          </a:p>
        </p:txBody>
      </p:sp>
      <p:pic>
        <p:nvPicPr>
          <p:cNvPr id="5" name="Content Placeholder 4">
            <a:extLst>
              <a:ext uri="{FF2B5EF4-FFF2-40B4-BE49-F238E27FC236}">
                <a16:creationId xmlns:a16="http://schemas.microsoft.com/office/drawing/2014/main" id="{E426FF23-06B9-C877-6E19-3E558605E73D}"/>
              </a:ext>
            </a:extLst>
          </p:cNvPr>
          <p:cNvPicPr>
            <a:picLocks noGrp="1" noChangeAspect="1"/>
          </p:cNvPicPr>
          <p:nvPr>
            <p:ph sz="half" idx="2"/>
          </p:nvPr>
        </p:nvPicPr>
        <p:blipFill>
          <a:blip r:embed="rId2"/>
          <a:stretch>
            <a:fillRect/>
          </a:stretch>
        </p:blipFill>
        <p:spPr>
          <a:xfrm>
            <a:off x="873561" y="2505075"/>
            <a:ext cx="5090241" cy="3684588"/>
          </a:xfrm>
        </p:spPr>
      </p:pic>
      <p:sp>
        <p:nvSpPr>
          <p:cNvPr id="8" name="Text Placeholder 7">
            <a:extLst>
              <a:ext uri="{FF2B5EF4-FFF2-40B4-BE49-F238E27FC236}">
                <a16:creationId xmlns:a16="http://schemas.microsoft.com/office/drawing/2014/main" id="{488C75A3-1250-5A5E-D0E0-C02BFACAFA83}"/>
              </a:ext>
            </a:extLst>
          </p:cNvPr>
          <p:cNvSpPr>
            <a:spLocks noGrp="1"/>
          </p:cNvSpPr>
          <p:nvPr>
            <p:ph type="body" sz="quarter" idx="3"/>
          </p:nvPr>
        </p:nvSpPr>
        <p:spPr/>
        <p:txBody>
          <a:bodyPr/>
          <a:lstStyle/>
          <a:p>
            <a:endParaRPr lang="en-US"/>
          </a:p>
        </p:txBody>
      </p:sp>
      <p:pic>
        <p:nvPicPr>
          <p:cNvPr id="6" name="Content Placeholder 5" descr="A picture containing wall, indoor, floor, rack&#10;&#10;Description automatically generated">
            <a:extLst>
              <a:ext uri="{FF2B5EF4-FFF2-40B4-BE49-F238E27FC236}">
                <a16:creationId xmlns:a16="http://schemas.microsoft.com/office/drawing/2014/main" id="{CEAC9B65-517C-D87A-CFC4-C7BE0393BA42}"/>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397579" y="2697496"/>
            <a:ext cx="4732430" cy="3299746"/>
          </a:xfrm>
        </p:spPr>
      </p:pic>
    </p:spTree>
    <p:extLst>
      <p:ext uri="{BB962C8B-B14F-4D97-AF65-F5344CB8AC3E}">
        <p14:creationId xmlns:p14="http://schemas.microsoft.com/office/powerpoint/2010/main" val="1043643288"/>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67CEC-3AC7-9120-26C6-6F1051E5D2E8}"/>
              </a:ext>
            </a:extLst>
          </p:cNvPr>
          <p:cNvSpPr>
            <a:spLocks noGrp="1"/>
          </p:cNvSpPr>
          <p:nvPr>
            <p:ph type="title"/>
          </p:nvPr>
        </p:nvSpPr>
        <p:spPr/>
        <p:txBody>
          <a:bodyPr/>
          <a:lstStyle/>
          <a:p>
            <a:pPr algn="ctr"/>
            <a:r>
              <a:rPr lang="en-US"/>
              <a:t>Raw Price and Brand Vs Current Price </a:t>
            </a:r>
          </a:p>
        </p:txBody>
      </p:sp>
      <p:pic>
        <p:nvPicPr>
          <p:cNvPr id="8" name="Content Placeholder 7" descr="Chart, bar chart&#10;&#10;Description automatically generated">
            <a:extLst>
              <a:ext uri="{FF2B5EF4-FFF2-40B4-BE49-F238E27FC236}">
                <a16:creationId xmlns:a16="http://schemas.microsoft.com/office/drawing/2014/main" id="{E81B180E-D3AB-DF80-B94E-2C7B37E272B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448399"/>
            <a:ext cx="5181600" cy="3105790"/>
          </a:xfrm>
        </p:spPr>
      </p:pic>
      <p:pic>
        <p:nvPicPr>
          <p:cNvPr id="10" name="Content Placeholder 9">
            <a:extLst>
              <a:ext uri="{FF2B5EF4-FFF2-40B4-BE49-F238E27FC236}">
                <a16:creationId xmlns:a16="http://schemas.microsoft.com/office/drawing/2014/main" id="{47CCC091-DF47-8BFD-F966-765D34BADA50}"/>
              </a:ext>
            </a:extLst>
          </p:cNvPr>
          <p:cNvPicPr>
            <a:picLocks noGrp="1" noChangeAspect="1"/>
          </p:cNvPicPr>
          <p:nvPr>
            <p:ph sz="half" idx="2"/>
          </p:nvPr>
        </p:nvPicPr>
        <p:blipFill>
          <a:blip r:embed="rId3"/>
          <a:stretch>
            <a:fillRect/>
          </a:stretch>
        </p:blipFill>
        <p:spPr>
          <a:xfrm>
            <a:off x="6172200" y="1926361"/>
            <a:ext cx="5181600" cy="4149865"/>
          </a:xfrm>
        </p:spPr>
      </p:pic>
    </p:spTree>
    <p:extLst>
      <p:ext uri="{BB962C8B-B14F-4D97-AF65-F5344CB8AC3E}">
        <p14:creationId xmlns:p14="http://schemas.microsoft.com/office/powerpoint/2010/main" val="3721844105"/>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3B2BB8-8F37-0CF8-BE5F-7F3C44058D9C}"/>
              </a:ext>
            </a:extLst>
          </p:cNvPr>
          <p:cNvSpPr>
            <a:spLocks noGrp="1"/>
          </p:cNvSpPr>
          <p:nvPr>
            <p:ph type="title"/>
          </p:nvPr>
        </p:nvSpPr>
        <p:spPr>
          <a:xfrm>
            <a:off x="296" y="1"/>
            <a:ext cx="11353496" cy="934278"/>
          </a:xfrm>
          <a:noFill/>
        </p:spPr>
        <p:txBody>
          <a:bodyPr vert="horz" lIns="91440" tIns="45720" rIns="91440" bIns="45720" rtlCol="0" anchor="b">
            <a:normAutofit/>
          </a:bodyPr>
          <a:lstStyle/>
          <a:p>
            <a:r>
              <a:rPr lang="en-US" sz="5200"/>
              <a:t>Clothing Brand</a:t>
            </a:r>
          </a:p>
        </p:txBody>
      </p:sp>
      <p:pic>
        <p:nvPicPr>
          <p:cNvPr id="5" name="Picture 4" descr="Different patterned clothes">
            <a:extLst>
              <a:ext uri="{FF2B5EF4-FFF2-40B4-BE49-F238E27FC236}">
                <a16:creationId xmlns:a16="http://schemas.microsoft.com/office/drawing/2014/main" id="{D7F1F7CB-BFC8-528C-6E43-4D496A76E708}"/>
              </a:ext>
            </a:extLst>
          </p:cNvPr>
          <p:cNvPicPr>
            <a:picLocks noChangeAspect="1"/>
          </p:cNvPicPr>
          <p:nvPr/>
        </p:nvPicPr>
        <p:blipFill rotWithShape="1">
          <a:blip r:embed="rId2"/>
          <a:srcRect l="6705" r="25231" b="-1"/>
          <a:stretch/>
        </p:blipFill>
        <p:spPr>
          <a:xfrm>
            <a:off x="20" y="1185343"/>
            <a:ext cx="5779326" cy="5672657"/>
          </a:xfrm>
          <a:prstGeom prst="rect">
            <a:avLst/>
          </a:prstGeom>
        </p:spPr>
      </p:pic>
      <p:pic>
        <p:nvPicPr>
          <p:cNvPr id="6" name="Picture 5" descr="Chart, bar chart&#10;&#10;Description automatically generated">
            <a:extLst>
              <a:ext uri="{FF2B5EF4-FFF2-40B4-BE49-F238E27FC236}">
                <a16:creationId xmlns:a16="http://schemas.microsoft.com/office/drawing/2014/main" id="{49752A04-3330-6BB8-DD54-FF50115D033F}"/>
              </a:ext>
            </a:extLst>
          </p:cNvPr>
          <p:cNvPicPr>
            <a:picLocks noChangeAspect="1"/>
          </p:cNvPicPr>
          <p:nvPr/>
        </p:nvPicPr>
        <p:blipFill rotWithShape="1">
          <a:blip r:embed="rId3">
            <a:extLst>
              <a:ext uri="{28A0092B-C50C-407E-A947-70E740481C1C}">
                <a14:useLocalDpi xmlns:a14="http://schemas.microsoft.com/office/drawing/2010/main" val="0"/>
              </a:ext>
            </a:extLst>
          </a:blip>
          <a:srcRect l="-97" t="5665" r="97"/>
          <a:stretch/>
        </p:blipFill>
        <p:spPr>
          <a:xfrm>
            <a:off x="5785576" y="1452798"/>
            <a:ext cx="6400199" cy="5400422"/>
          </a:xfrm>
          <a:prstGeom prst="rect">
            <a:avLst/>
          </a:prstGeom>
        </p:spPr>
      </p:pic>
      <p:sp>
        <p:nvSpPr>
          <p:cNvPr id="3" name="TextBox 2">
            <a:extLst>
              <a:ext uri="{FF2B5EF4-FFF2-40B4-BE49-F238E27FC236}">
                <a16:creationId xmlns:a16="http://schemas.microsoft.com/office/drawing/2014/main" id="{9E8D642E-49C0-B00A-7D22-F629645921AF}"/>
              </a:ext>
            </a:extLst>
          </p:cNvPr>
          <p:cNvSpPr txBox="1"/>
          <p:nvPr/>
        </p:nvSpPr>
        <p:spPr>
          <a:xfrm>
            <a:off x="5785554" y="0"/>
            <a:ext cx="499286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Below is a bar chart consisting of  amounts over 100 , for </a:t>
            </a:r>
            <a:r>
              <a:rPr lang="en-US" err="1">
                <a:cs typeface="Calibri"/>
              </a:rPr>
              <a:t>womens</a:t>
            </a:r>
            <a:r>
              <a:rPr lang="en-US">
                <a:cs typeface="Calibri"/>
              </a:rPr>
              <a:t> purchases, by brand.</a:t>
            </a:r>
          </a:p>
        </p:txBody>
      </p:sp>
    </p:spTree>
    <p:extLst>
      <p:ext uri="{BB962C8B-B14F-4D97-AF65-F5344CB8AC3E}">
        <p14:creationId xmlns:p14="http://schemas.microsoft.com/office/powerpoint/2010/main" val="325895142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C68A7-6046-D3D3-A9BB-86518FE892A9}"/>
              </a:ext>
            </a:extLst>
          </p:cNvPr>
          <p:cNvSpPr>
            <a:spLocks noGrp="1"/>
          </p:cNvSpPr>
          <p:nvPr>
            <p:ph type="title"/>
          </p:nvPr>
        </p:nvSpPr>
        <p:spPr/>
        <p:txBody>
          <a:bodyPr/>
          <a:lstStyle/>
          <a:p>
            <a:pPr algn="ctr"/>
            <a:r>
              <a:rPr lang="en-US"/>
              <a:t>Looking at Raw Price Vs Current Price and Color In Blouses and Chemises</a:t>
            </a:r>
          </a:p>
        </p:txBody>
      </p:sp>
      <p:pic>
        <p:nvPicPr>
          <p:cNvPr id="6" name="Content Placeholder 5" descr="Chart, bar chart&#10;&#10;Description automatically generated">
            <a:extLst>
              <a:ext uri="{FF2B5EF4-FFF2-40B4-BE49-F238E27FC236}">
                <a16:creationId xmlns:a16="http://schemas.microsoft.com/office/drawing/2014/main" id="{562F7F0A-C15F-E6DA-11FD-B7CB1688D61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456545"/>
            <a:ext cx="5181600" cy="3089498"/>
          </a:xfrm>
        </p:spPr>
      </p:pic>
      <p:pic>
        <p:nvPicPr>
          <p:cNvPr id="5" name="Content Placeholder 4">
            <a:extLst>
              <a:ext uri="{FF2B5EF4-FFF2-40B4-BE49-F238E27FC236}">
                <a16:creationId xmlns:a16="http://schemas.microsoft.com/office/drawing/2014/main" id="{7D63E198-A2D5-E650-BE5F-B35F5D820AF2}"/>
              </a:ext>
            </a:extLst>
          </p:cNvPr>
          <p:cNvPicPr>
            <a:picLocks noGrp="1" noChangeAspect="1"/>
          </p:cNvPicPr>
          <p:nvPr>
            <p:ph sz="half" idx="2"/>
          </p:nvPr>
        </p:nvPicPr>
        <p:blipFill>
          <a:blip r:embed="rId3"/>
          <a:stretch>
            <a:fillRect/>
          </a:stretch>
        </p:blipFill>
        <p:spPr>
          <a:xfrm>
            <a:off x="6172200" y="2274094"/>
            <a:ext cx="5181600" cy="3454400"/>
          </a:xfrm>
          <a:prstGeom prst="rect">
            <a:avLst/>
          </a:prstGeom>
        </p:spPr>
      </p:pic>
    </p:spTree>
    <p:extLst>
      <p:ext uri="{BB962C8B-B14F-4D97-AF65-F5344CB8AC3E}">
        <p14:creationId xmlns:p14="http://schemas.microsoft.com/office/powerpoint/2010/main" val="3864584332"/>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F600-F90D-F5F6-711D-2A3D834D4ED4}"/>
              </a:ext>
            </a:extLst>
          </p:cNvPr>
          <p:cNvSpPr>
            <a:spLocks noGrp="1"/>
          </p:cNvSpPr>
          <p:nvPr>
            <p:ph type="title"/>
          </p:nvPr>
        </p:nvSpPr>
        <p:spPr/>
        <p:txBody>
          <a:bodyPr/>
          <a:lstStyle/>
          <a:p>
            <a:pPr algn="ctr"/>
            <a:r>
              <a:rPr lang="en-US"/>
              <a:t>Current Price and Color in Jeans</a:t>
            </a:r>
          </a:p>
        </p:txBody>
      </p:sp>
      <p:pic>
        <p:nvPicPr>
          <p:cNvPr id="6" name="Content Placeholder 5" descr="Chart, waterfall chart&#10;&#10;Description automatically generated">
            <a:extLst>
              <a:ext uri="{FF2B5EF4-FFF2-40B4-BE49-F238E27FC236}">
                <a16:creationId xmlns:a16="http://schemas.microsoft.com/office/drawing/2014/main" id="{C6B5FDED-7414-D331-1DB0-346584B0F1B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613009" y="1690688"/>
            <a:ext cx="2651596" cy="4351338"/>
          </a:xfrm>
        </p:spPr>
      </p:pic>
      <p:pic>
        <p:nvPicPr>
          <p:cNvPr id="8" name="Content Placeholder 7">
            <a:extLst>
              <a:ext uri="{FF2B5EF4-FFF2-40B4-BE49-F238E27FC236}">
                <a16:creationId xmlns:a16="http://schemas.microsoft.com/office/drawing/2014/main" id="{023A0F93-4AD8-E379-E80E-F49BF2ADCBA4}"/>
              </a:ext>
            </a:extLst>
          </p:cNvPr>
          <p:cNvPicPr>
            <a:picLocks noGrp="1" noChangeAspect="1"/>
          </p:cNvPicPr>
          <p:nvPr>
            <p:ph sz="half" idx="2"/>
          </p:nvPr>
        </p:nvPicPr>
        <p:blipFill>
          <a:blip r:embed="rId3"/>
          <a:stretch>
            <a:fillRect/>
          </a:stretch>
        </p:blipFill>
        <p:spPr>
          <a:xfrm>
            <a:off x="6457950" y="2458244"/>
            <a:ext cx="4610100" cy="3086100"/>
          </a:xfrm>
        </p:spPr>
      </p:pic>
    </p:spTree>
    <p:extLst>
      <p:ext uri="{BB962C8B-B14F-4D97-AF65-F5344CB8AC3E}">
        <p14:creationId xmlns:p14="http://schemas.microsoft.com/office/powerpoint/2010/main" val="1530728042"/>
      </p:ext>
    </p:extLst>
  </p:cSld>
  <p:clrMapOvr>
    <a:masterClrMapping/>
  </p:clrMapOvr>
  <p:transition spd="slow">
    <p:cove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393BE-5676-ADDF-9906-FFE3F0C61347}"/>
              </a:ext>
            </a:extLst>
          </p:cNvPr>
          <p:cNvSpPr>
            <a:spLocks noGrp="1"/>
          </p:cNvSpPr>
          <p:nvPr>
            <p:ph type="title"/>
          </p:nvPr>
        </p:nvSpPr>
        <p:spPr/>
        <p:txBody>
          <a:bodyPr/>
          <a:lstStyle/>
          <a:p>
            <a:r>
              <a:rPr lang="en-US" dirty="0">
                <a:cs typeface="Calibri Light"/>
              </a:rPr>
              <a:t>Summary</a:t>
            </a:r>
            <a:endParaRPr lang="en-US" dirty="0"/>
          </a:p>
        </p:txBody>
      </p:sp>
      <p:sp>
        <p:nvSpPr>
          <p:cNvPr id="3" name="Content Placeholder 2">
            <a:extLst>
              <a:ext uri="{FF2B5EF4-FFF2-40B4-BE49-F238E27FC236}">
                <a16:creationId xmlns:a16="http://schemas.microsoft.com/office/drawing/2014/main" id="{DABFB75A-9B41-F7F4-4D48-D8F7C88E4871}"/>
              </a:ext>
            </a:extLst>
          </p:cNvPr>
          <p:cNvSpPr>
            <a:spLocks noGrp="1"/>
          </p:cNvSpPr>
          <p:nvPr>
            <p:ph idx="1"/>
          </p:nvPr>
        </p:nvSpPr>
        <p:spPr/>
        <p:txBody>
          <a:bodyPr vert="horz" lIns="91440" tIns="45720" rIns="91440" bIns="45720" rtlCol="0" anchor="t">
            <a:normAutofit/>
          </a:bodyPr>
          <a:lstStyle/>
          <a:p>
            <a:r>
              <a:rPr lang="en-US" dirty="0">
                <a:ea typeface="+mn-lt"/>
                <a:cs typeface="+mn-lt"/>
              </a:rPr>
              <a:t>For our team’s final project, we settled on a data set of women's clothing. As with any data set, it requires formation and modifications which we explored in 3 different types of programs. We settled on using Tableau, which is great for visual representation because most of our data set was categorical. We explored how brands, colors, prices, and clothing categories fluctuate depending on certain influencing factors. As may have been noticed, we mainly used bar charts, that being due to the data being mainly categorical. During our data exploration, we heavily strengthened our teamwork skills by learning how to help and work alongside each other in ways that benefit us long-term.</a:t>
            </a:r>
            <a:endParaRPr lang="en-US" dirty="0">
              <a:cs typeface="Calibri"/>
            </a:endParaRPr>
          </a:p>
          <a:p>
            <a:endParaRPr lang="en-US" dirty="0">
              <a:cs typeface="Calibri"/>
            </a:endParaRPr>
          </a:p>
        </p:txBody>
      </p:sp>
    </p:spTree>
    <p:extLst>
      <p:ext uri="{BB962C8B-B14F-4D97-AF65-F5344CB8AC3E}">
        <p14:creationId xmlns:p14="http://schemas.microsoft.com/office/powerpoint/2010/main" val="15356190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5324C-F887-C21B-A841-5CB421E02D4F}"/>
              </a:ext>
            </a:extLst>
          </p:cNvPr>
          <p:cNvSpPr>
            <a:spLocks noGrp="1"/>
          </p:cNvSpPr>
          <p:nvPr>
            <p:ph type="title"/>
          </p:nvPr>
        </p:nvSpPr>
        <p:spPr/>
        <p:txBody>
          <a:bodyPr/>
          <a:lstStyle/>
          <a:p>
            <a:pPr algn="ctr"/>
            <a:r>
              <a:rPr lang="en-US"/>
              <a:t>Reference Links </a:t>
            </a:r>
          </a:p>
        </p:txBody>
      </p:sp>
      <p:sp>
        <p:nvSpPr>
          <p:cNvPr id="3" name="Content Placeholder 2">
            <a:extLst>
              <a:ext uri="{FF2B5EF4-FFF2-40B4-BE49-F238E27FC236}">
                <a16:creationId xmlns:a16="http://schemas.microsoft.com/office/drawing/2014/main" id="{BF0BA220-DB08-AF91-FC78-FB6A2C9634D1}"/>
              </a:ext>
            </a:extLst>
          </p:cNvPr>
          <p:cNvSpPr>
            <a:spLocks noGrp="1"/>
          </p:cNvSpPr>
          <p:nvPr>
            <p:ph sz="half" idx="1"/>
          </p:nvPr>
        </p:nvSpPr>
        <p:spPr/>
        <p:txBody>
          <a:bodyPr vert="horz" lIns="91440" tIns="45720" rIns="91440" bIns="45720" rtlCol="0" anchor="t">
            <a:normAutofit/>
          </a:bodyPr>
          <a:lstStyle/>
          <a:p>
            <a:endParaRPr lang="en-US"/>
          </a:p>
          <a:p>
            <a:r>
              <a:rPr lang="en-US" b="0" i="0" u="none" strike="noStrike">
                <a:effectLst/>
                <a:latin typeface="Slack-Lato"/>
                <a:hlinkClick r:id="rId2"/>
              </a:rPr>
              <a:t>https://1drv.ms/p/s!AjUV9o4pn4l1kiIPvrTgy14zryfr?e=wzD3F0</a:t>
            </a:r>
            <a:endParaRPr lang="en-US"/>
          </a:p>
          <a:p>
            <a:r>
              <a:rPr lang="en-US">
                <a:ea typeface="+mn-lt"/>
                <a:cs typeface="+mn-lt"/>
                <a:hlinkClick r:id="rId3"/>
              </a:rPr>
              <a:t>https://github.com/Honeybun11516/Python-Final-Project-Data-Exploration</a:t>
            </a:r>
            <a:endParaRPr lang="en-US">
              <a:cs typeface="Calibri" panose="020F0502020204030204"/>
            </a:endParaRPr>
          </a:p>
          <a:p>
            <a:endParaRPr lang="en-US">
              <a:cs typeface="Calibri" panose="020F0502020204030204"/>
            </a:endParaRPr>
          </a:p>
          <a:p>
            <a:endParaRPr lang="en-US">
              <a:cs typeface="Calibri" panose="020F0502020204030204"/>
            </a:endParaRPr>
          </a:p>
          <a:p>
            <a:endParaRPr lang="en-US">
              <a:cs typeface="Calibri" panose="020F0502020204030204"/>
            </a:endParaRPr>
          </a:p>
          <a:p>
            <a:endParaRPr lang="en-US">
              <a:cs typeface="Calibri" panose="020F0502020204030204"/>
            </a:endParaRPr>
          </a:p>
        </p:txBody>
      </p:sp>
      <p:sp>
        <p:nvSpPr>
          <p:cNvPr id="4" name="Content Placeholder 3">
            <a:extLst>
              <a:ext uri="{FF2B5EF4-FFF2-40B4-BE49-F238E27FC236}">
                <a16:creationId xmlns:a16="http://schemas.microsoft.com/office/drawing/2014/main" id="{C8AF2EA0-0932-2F73-457D-B7B643784E9C}"/>
              </a:ext>
            </a:extLst>
          </p:cNvPr>
          <p:cNvSpPr>
            <a:spLocks noGrp="1"/>
          </p:cNvSpPr>
          <p:nvPr>
            <p:ph sz="half" idx="2"/>
          </p:nvPr>
        </p:nvSpPr>
        <p:spPr/>
        <p:txBody>
          <a:bodyPr vert="horz" lIns="91440" tIns="45720" rIns="91440" bIns="45720" rtlCol="0" anchor="t">
            <a:normAutofit/>
          </a:bodyPr>
          <a:lstStyle/>
          <a:p>
            <a:r>
              <a:rPr lang="en-US">
                <a:ea typeface="+mn-lt"/>
                <a:cs typeface="+mn-lt"/>
                <a:hlinkClick r:id="rId4"/>
              </a:rPr>
              <a:t>https://woz-u.slack.com/files/U03464CQC5D/F04DJ1U3LJC/untitled__2_.zip</a:t>
            </a:r>
            <a:endParaRPr lang="en-US">
              <a:ea typeface="+mn-lt"/>
              <a:cs typeface="+mn-lt"/>
            </a:endParaRPr>
          </a:p>
          <a:p>
            <a:endParaRPr lang="en-US">
              <a:cs typeface="Calibri"/>
            </a:endParaRPr>
          </a:p>
        </p:txBody>
      </p:sp>
    </p:spTree>
    <p:extLst>
      <p:ext uri="{BB962C8B-B14F-4D97-AF65-F5344CB8AC3E}">
        <p14:creationId xmlns:p14="http://schemas.microsoft.com/office/powerpoint/2010/main" val="23055755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31EA4A4-5D79-4817-B146-24029A2F3C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1048B8-C207-7CB0-5335-45B1E3E2C9DB}"/>
              </a:ext>
            </a:extLst>
          </p:cNvPr>
          <p:cNvSpPr>
            <a:spLocks noGrp="1"/>
          </p:cNvSpPr>
          <p:nvPr>
            <p:ph type="title"/>
          </p:nvPr>
        </p:nvSpPr>
        <p:spPr>
          <a:xfrm>
            <a:off x="2822" y="70556"/>
            <a:ext cx="3977640" cy="625683"/>
          </a:xfrm>
        </p:spPr>
        <p:txBody>
          <a:bodyPr vert="horz" lIns="91440" tIns="45720" rIns="91440" bIns="45720" rtlCol="0" anchor="b">
            <a:normAutofit fontScale="90000"/>
          </a:bodyPr>
          <a:lstStyle/>
          <a:p>
            <a:r>
              <a:rPr lang="en-US" sz="4800"/>
              <a:t>Clothing Brand</a:t>
            </a:r>
          </a:p>
        </p:txBody>
      </p:sp>
      <p:pic>
        <p:nvPicPr>
          <p:cNvPr id="5" name="Picture 4" descr="Colourful folded t-shirts">
            <a:extLst>
              <a:ext uri="{FF2B5EF4-FFF2-40B4-BE49-F238E27FC236}">
                <a16:creationId xmlns:a16="http://schemas.microsoft.com/office/drawing/2014/main" id="{D0AD82AF-20F6-F4C4-78FE-60AE4B9CF341}"/>
              </a:ext>
            </a:extLst>
          </p:cNvPr>
          <p:cNvPicPr>
            <a:picLocks noChangeAspect="1"/>
          </p:cNvPicPr>
          <p:nvPr/>
        </p:nvPicPr>
        <p:blipFill rotWithShape="1">
          <a:blip r:embed="rId2"/>
          <a:srcRect l="23456" r="4097" b="-1"/>
          <a:stretch/>
        </p:blipFill>
        <p:spPr>
          <a:xfrm>
            <a:off x="20" y="1862675"/>
            <a:ext cx="5580530" cy="4995325"/>
          </a:xfrm>
          <a:prstGeom prst="rect">
            <a:avLst/>
          </a:prstGeom>
        </p:spPr>
      </p:pic>
      <p:sp>
        <p:nvSpPr>
          <p:cNvPr id="11" name="Rectangle 1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6" name="Picture 5" descr="Table&#10;&#10;Description automatically generated">
            <a:extLst>
              <a:ext uri="{FF2B5EF4-FFF2-40B4-BE49-F238E27FC236}">
                <a16:creationId xmlns:a16="http://schemas.microsoft.com/office/drawing/2014/main" id="{478A2EE7-4054-3251-8549-368F0B6564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9541" y="2201439"/>
            <a:ext cx="2387814" cy="4653617"/>
          </a:xfrm>
          <a:prstGeom prst="rect">
            <a:avLst/>
          </a:prstGeom>
        </p:spPr>
      </p:pic>
      <p:pic>
        <p:nvPicPr>
          <p:cNvPr id="8" name="Picture 7" descr="Graphical user interface, text, application, chat or text message&#10;&#10;Description automatically generated">
            <a:extLst>
              <a:ext uri="{FF2B5EF4-FFF2-40B4-BE49-F238E27FC236}">
                <a16:creationId xmlns:a16="http://schemas.microsoft.com/office/drawing/2014/main" id="{CBD3F5AC-2847-45C8-748A-F50E0D368AF2}"/>
              </a:ext>
            </a:extLst>
          </p:cNvPr>
          <p:cNvPicPr>
            <a:picLocks noChangeAspect="1"/>
          </p:cNvPicPr>
          <p:nvPr/>
        </p:nvPicPr>
        <p:blipFill rotWithShape="1">
          <a:blip r:embed="rId4">
            <a:extLst>
              <a:ext uri="{28A0092B-C50C-407E-A947-70E740481C1C}">
                <a14:useLocalDpi xmlns:a14="http://schemas.microsoft.com/office/drawing/2010/main" val="0"/>
              </a:ext>
            </a:extLst>
          </a:blip>
          <a:srcRect l="-808" r="66756" b="41985"/>
          <a:stretch/>
        </p:blipFill>
        <p:spPr>
          <a:xfrm>
            <a:off x="7555096" y="2039089"/>
            <a:ext cx="4461377" cy="4556208"/>
          </a:xfrm>
          <a:prstGeom prst="rect">
            <a:avLst/>
          </a:prstGeom>
        </p:spPr>
      </p:pic>
      <p:sp>
        <p:nvSpPr>
          <p:cNvPr id="3" name="TextBox 2">
            <a:extLst>
              <a:ext uri="{FF2B5EF4-FFF2-40B4-BE49-F238E27FC236}">
                <a16:creationId xmlns:a16="http://schemas.microsoft.com/office/drawing/2014/main" id="{D097874B-20E1-E260-9897-35AA45D35131}"/>
              </a:ext>
            </a:extLst>
          </p:cNvPr>
          <p:cNvSpPr txBox="1"/>
          <p:nvPr/>
        </p:nvSpPr>
        <p:spPr>
          <a:xfrm>
            <a:off x="3852332" y="888999"/>
            <a:ext cx="6361641"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A Pie chart consisting of 9 brands with amounts of over 100 for purchases by women.</a:t>
            </a:r>
            <a:endParaRPr lang="en-US" sz="2400"/>
          </a:p>
        </p:txBody>
      </p:sp>
    </p:spTree>
    <p:extLst>
      <p:ext uri="{BB962C8B-B14F-4D97-AF65-F5344CB8AC3E}">
        <p14:creationId xmlns:p14="http://schemas.microsoft.com/office/powerpoint/2010/main" val="319268080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D0394FE2-BDDA-4ECE-B320-81AE19E90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21">
            <a:extLst>
              <a:ext uri="{FF2B5EF4-FFF2-40B4-BE49-F238E27FC236}">
                <a16:creationId xmlns:a16="http://schemas.microsoft.com/office/drawing/2014/main" id="{0625AAC5-802A-4197-8804-2B78FF65C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rgbClr val="E1E1E1"/>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5804E86-892A-F135-7D1D-FD0775000C14}"/>
              </a:ext>
            </a:extLst>
          </p:cNvPr>
          <p:cNvSpPr>
            <a:spLocks noGrp="1"/>
          </p:cNvSpPr>
          <p:nvPr>
            <p:ph type="title"/>
          </p:nvPr>
        </p:nvSpPr>
        <p:spPr>
          <a:xfrm>
            <a:off x="1976120" y="226229"/>
            <a:ext cx="7982712" cy="868680"/>
          </a:xfrm>
        </p:spPr>
        <p:txBody>
          <a:bodyPr vert="horz" lIns="91440" tIns="45720" rIns="91440" bIns="45720" rtlCol="0" anchor="ctr">
            <a:normAutofit/>
          </a:bodyPr>
          <a:lstStyle/>
          <a:p>
            <a:pPr algn="ctr"/>
            <a:r>
              <a:rPr lang="en-US" sz="4000" kern="1200">
                <a:solidFill>
                  <a:schemeClr val="tx1"/>
                </a:solidFill>
                <a:latin typeface="+mj-lt"/>
                <a:ea typeface="+mj-ea"/>
                <a:cs typeface="+mj-cs"/>
              </a:rPr>
              <a:t>Clothing by Color</a:t>
            </a:r>
          </a:p>
        </p:txBody>
      </p:sp>
      <p:sp>
        <p:nvSpPr>
          <p:cNvPr id="24" name="Rectangle: Rounded Corners 23">
            <a:extLst>
              <a:ext uri="{FF2B5EF4-FFF2-40B4-BE49-F238E27FC236}">
                <a16:creationId xmlns:a16="http://schemas.microsoft.com/office/drawing/2014/main" id="{A1B139DD-0E8D-42FA-9171-C5F001754A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a:endParaRPr>
          </a:p>
        </p:txBody>
      </p:sp>
      <p:pic>
        <p:nvPicPr>
          <p:cNvPr id="4" name="Content Placeholder 3">
            <a:extLst>
              <a:ext uri="{FF2B5EF4-FFF2-40B4-BE49-F238E27FC236}">
                <a16:creationId xmlns:a16="http://schemas.microsoft.com/office/drawing/2014/main" id="{44ADD9F0-557D-2237-6E66-4E72744EB2AD}"/>
              </a:ext>
            </a:extLst>
          </p:cNvPr>
          <p:cNvPicPr>
            <a:picLocks noGrp="1" noChangeAspect="1"/>
          </p:cNvPicPr>
          <p:nvPr>
            <p:ph idx="1"/>
          </p:nvPr>
        </p:nvPicPr>
        <p:blipFill rotWithShape="1">
          <a:blip r:embed="rId2"/>
          <a:srcRect l="14477" r="17220" b="-2"/>
          <a:stretch/>
        </p:blipFill>
        <p:spPr>
          <a:xfrm>
            <a:off x="-3503" y="2777456"/>
            <a:ext cx="4279619" cy="4083269"/>
          </a:xfrm>
          <a:prstGeom prst="rect">
            <a:avLst/>
          </a:prstGeom>
        </p:spPr>
      </p:pic>
      <p:sp>
        <p:nvSpPr>
          <p:cNvPr id="3" name="TextBox 2">
            <a:extLst>
              <a:ext uri="{FF2B5EF4-FFF2-40B4-BE49-F238E27FC236}">
                <a16:creationId xmlns:a16="http://schemas.microsoft.com/office/drawing/2014/main" id="{DA6A908D-C17D-B6B0-0720-EF9B1C8EFC53}"/>
              </a:ext>
            </a:extLst>
          </p:cNvPr>
          <p:cNvSpPr txBox="1"/>
          <p:nvPr/>
        </p:nvSpPr>
        <p:spPr>
          <a:xfrm>
            <a:off x="10286999" y="536222"/>
            <a:ext cx="1831975"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Bar Chart Consisting of top 10 colors women purchase most with amounts of over 100</a:t>
            </a:r>
          </a:p>
        </p:txBody>
      </p:sp>
      <p:pic>
        <p:nvPicPr>
          <p:cNvPr id="5" name="Picture 6" descr="Chart, bar chart&#10;&#10;Description automatically generated">
            <a:extLst>
              <a:ext uri="{FF2B5EF4-FFF2-40B4-BE49-F238E27FC236}">
                <a16:creationId xmlns:a16="http://schemas.microsoft.com/office/drawing/2014/main" id="{560469B6-550A-C4EF-3899-3B5FA966BEEC}"/>
              </a:ext>
            </a:extLst>
          </p:cNvPr>
          <p:cNvPicPr>
            <a:picLocks noChangeAspect="1"/>
          </p:cNvPicPr>
          <p:nvPr/>
        </p:nvPicPr>
        <p:blipFill>
          <a:blip r:embed="rId3"/>
          <a:stretch>
            <a:fillRect/>
          </a:stretch>
        </p:blipFill>
        <p:spPr>
          <a:xfrm>
            <a:off x="4350589" y="2456092"/>
            <a:ext cx="7530859" cy="4404343"/>
          </a:xfrm>
          <a:prstGeom prst="rect">
            <a:avLst/>
          </a:prstGeom>
        </p:spPr>
      </p:pic>
    </p:spTree>
    <p:extLst>
      <p:ext uri="{BB962C8B-B14F-4D97-AF65-F5344CB8AC3E}">
        <p14:creationId xmlns:p14="http://schemas.microsoft.com/office/powerpoint/2010/main" val="1269896905"/>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hart, bar chart&#10;&#10;Description automatically generated">
            <a:extLst>
              <a:ext uri="{FF2B5EF4-FFF2-40B4-BE49-F238E27FC236}">
                <a16:creationId xmlns:a16="http://schemas.microsoft.com/office/drawing/2014/main" id="{42BB7674-0360-60B1-36CC-A9B0082CA4BC}"/>
              </a:ext>
            </a:extLst>
          </p:cNvPr>
          <p:cNvPicPr>
            <a:picLocks noChangeAspect="1"/>
          </p:cNvPicPr>
          <p:nvPr/>
        </p:nvPicPr>
        <p:blipFill rotWithShape="1">
          <a:blip r:embed="rId2">
            <a:extLst>
              <a:ext uri="{28A0092B-C50C-407E-A947-70E740481C1C}">
                <a14:useLocalDpi xmlns:a14="http://schemas.microsoft.com/office/drawing/2010/main" val="0"/>
              </a:ext>
            </a:extLst>
          </a:blip>
          <a:srcRect t="6329" b="229"/>
          <a:stretch/>
        </p:blipFill>
        <p:spPr>
          <a:xfrm>
            <a:off x="-62618" y="2056341"/>
            <a:ext cx="10102849" cy="4807038"/>
          </a:xfrm>
          <a:prstGeom prst="rect">
            <a:avLst/>
          </a:prstGeom>
        </p:spPr>
      </p:pic>
      <p:pic>
        <p:nvPicPr>
          <p:cNvPr id="4" name="Content Placeholder 3">
            <a:extLst>
              <a:ext uri="{FF2B5EF4-FFF2-40B4-BE49-F238E27FC236}">
                <a16:creationId xmlns:a16="http://schemas.microsoft.com/office/drawing/2014/main" id="{D179F145-88E0-4DAC-74D5-275E6AE277A8}"/>
              </a:ext>
            </a:extLst>
          </p:cNvPr>
          <p:cNvPicPr>
            <a:picLocks noGrp="1" noChangeAspect="1"/>
          </p:cNvPicPr>
          <p:nvPr>
            <p:ph idx="1"/>
          </p:nvPr>
        </p:nvPicPr>
        <p:blipFill>
          <a:blip r:embed="rId3"/>
          <a:stretch>
            <a:fillRect/>
          </a:stretch>
        </p:blipFill>
        <p:spPr>
          <a:xfrm>
            <a:off x="9678811" y="2409119"/>
            <a:ext cx="2516188" cy="4449763"/>
          </a:xfrm>
          <a:prstGeom prst="rect">
            <a:avLst/>
          </a:prstGeom>
        </p:spPr>
      </p:pic>
      <p:sp>
        <p:nvSpPr>
          <p:cNvPr id="2" name="Title 1">
            <a:extLst>
              <a:ext uri="{FF2B5EF4-FFF2-40B4-BE49-F238E27FC236}">
                <a16:creationId xmlns:a16="http://schemas.microsoft.com/office/drawing/2014/main" id="{70D7D126-E154-A399-BDC7-39F6BBEA3469}"/>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5200" kern="1200">
                <a:solidFill>
                  <a:schemeClr val="tx1"/>
                </a:solidFill>
                <a:latin typeface="+mj-lt"/>
                <a:ea typeface="+mj-ea"/>
                <a:cs typeface="+mj-cs"/>
              </a:rPr>
              <a:t>Types of Clothing </a:t>
            </a:r>
          </a:p>
        </p:txBody>
      </p:sp>
      <p:sp>
        <p:nvSpPr>
          <p:cNvPr id="3" name="TextBox 2">
            <a:extLst>
              <a:ext uri="{FF2B5EF4-FFF2-40B4-BE49-F238E27FC236}">
                <a16:creationId xmlns:a16="http://schemas.microsoft.com/office/drawing/2014/main" id="{FCBB359E-2DA8-4F8B-555A-CC12D7F46E02}"/>
              </a:ext>
            </a:extLst>
          </p:cNvPr>
          <p:cNvSpPr txBox="1"/>
          <p:nvPr/>
        </p:nvSpPr>
        <p:spPr>
          <a:xfrm>
            <a:off x="7648221" y="846666"/>
            <a:ext cx="337008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Types of clothing articles purchased by women , with amounts of over 100.</a:t>
            </a:r>
            <a:endParaRPr lang="en-US"/>
          </a:p>
        </p:txBody>
      </p:sp>
    </p:spTree>
    <p:extLst>
      <p:ext uri="{BB962C8B-B14F-4D97-AF65-F5344CB8AC3E}">
        <p14:creationId xmlns:p14="http://schemas.microsoft.com/office/powerpoint/2010/main" val="1314649558"/>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5513B-15D0-7C72-4464-25DF0CCD28A3}"/>
              </a:ext>
            </a:extLst>
          </p:cNvPr>
          <p:cNvSpPr>
            <a:spLocks noGrp="1"/>
          </p:cNvSpPr>
          <p:nvPr>
            <p:ph type="title"/>
          </p:nvPr>
        </p:nvSpPr>
        <p:spPr/>
        <p:txBody>
          <a:bodyPr/>
          <a:lstStyle/>
          <a:p>
            <a:r>
              <a:rPr lang="en-US"/>
              <a:t>Most Common Types of Women’s Clothing Eliminating anything 1 – 100 descending </a:t>
            </a:r>
          </a:p>
        </p:txBody>
      </p:sp>
      <p:pic>
        <p:nvPicPr>
          <p:cNvPr id="17" name="Content Placeholder 16">
            <a:extLst>
              <a:ext uri="{FF2B5EF4-FFF2-40B4-BE49-F238E27FC236}">
                <a16:creationId xmlns:a16="http://schemas.microsoft.com/office/drawing/2014/main" id="{30057F7F-BE7E-75E4-7988-DAD06497D441}"/>
              </a:ext>
            </a:extLst>
          </p:cNvPr>
          <p:cNvPicPr>
            <a:picLocks noGrp="1" noChangeAspect="1"/>
          </p:cNvPicPr>
          <p:nvPr>
            <p:ph idx="1"/>
          </p:nvPr>
        </p:nvPicPr>
        <p:blipFill>
          <a:blip r:embed="rId2"/>
          <a:stretch>
            <a:fillRect/>
          </a:stretch>
        </p:blipFill>
        <p:spPr>
          <a:xfrm>
            <a:off x="154645" y="2620652"/>
            <a:ext cx="11877091" cy="2477307"/>
          </a:xfrm>
        </p:spPr>
      </p:pic>
    </p:spTree>
    <p:extLst>
      <p:ext uri="{BB962C8B-B14F-4D97-AF65-F5344CB8AC3E}">
        <p14:creationId xmlns:p14="http://schemas.microsoft.com/office/powerpoint/2010/main" val="437378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B447E-51B4-C7C2-4286-FC462072B4F3}"/>
              </a:ext>
            </a:extLst>
          </p:cNvPr>
          <p:cNvSpPr>
            <a:spLocks noGrp="1"/>
          </p:cNvSpPr>
          <p:nvPr>
            <p:ph type="title"/>
          </p:nvPr>
        </p:nvSpPr>
        <p:spPr/>
        <p:txBody>
          <a:bodyPr/>
          <a:lstStyle/>
          <a:p>
            <a:r>
              <a:rPr lang="en-US"/>
              <a:t>Population Served </a:t>
            </a:r>
          </a:p>
        </p:txBody>
      </p:sp>
      <p:sp>
        <p:nvSpPr>
          <p:cNvPr id="3" name="Content Placeholder 2">
            <a:extLst>
              <a:ext uri="{FF2B5EF4-FFF2-40B4-BE49-F238E27FC236}">
                <a16:creationId xmlns:a16="http://schemas.microsoft.com/office/drawing/2014/main" id="{25DB4298-FE9F-9F15-7976-DCAB5765459E}"/>
              </a:ext>
            </a:extLst>
          </p:cNvPr>
          <p:cNvSpPr>
            <a:spLocks noGrp="1"/>
          </p:cNvSpPr>
          <p:nvPr>
            <p:ph sz="half" idx="1"/>
          </p:nvPr>
        </p:nvSpPr>
        <p:spPr/>
        <p:txBody>
          <a:bodyPr>
            <a:normAutofit fontScale="85000" lnSpcReduction="20000"/>
          </a:bodyPr>
          <a:lstStyle/>
          <a:p>
            <a:r>
              <a:rPr lang="en-US"/>
              <a:t>As we went along with our data exploration we looked up these brands</a:t>
            </a:r>
          </a:p>
          <a:p>
            <a:r>
              <a:rPr lang="en-US"/>
              <a:t>We found these brands are based out of France and include a large Muslim clientele </a:t>
            </a:r>
          </a:p>
          <a:p>
            <a:r>
              <a:rPr lang="en-US"/>
              <a:t>Because of the Muslim clientele the clothing is more conservative as well as the clothing is more affordable than typical French fashion</a:t>
            </a:r>
          </a:p>
          <a:p>
            <a:r>
              <a:rPr lang="en-US"/>
              <a:t>We do not have a ton of data on things like shorts and bikinis because those are purchased less by the Muslim clientele</a:t>
            </a:r>
          </a:p>
        </p:txBody>
      </p:sp>
      <p:sp>
        <p:nvSpPr>
          <p:cNvPr id="5" name="Content Placeholder 4">
            <a:extLst>
              <a:ext uri="{FF2B5EF4-FFF2-40B4-BE49-F238E27FC236}">
                <a16:creationId xmlns:a16="http://schemas.microsoft.com/office/drawing/2014/main" id="{8B9EAF8E-FDB0-0C63-A099-64373CA992CD}"/>
              </a:ext>
            </a:extLst>
          </p:cNvPr>
          <p:cNvSpPr>
            <a:spLocks noGrp="1"/>
          </p:cNvSpPr>
          <p:nvPr>
            <p:ph sz="half" idx="2"/>
          </p:nvPr>
        </p:nvSpPr>
        <p:spPr/>
        <p:txBody>
          <a:bodyPr>
            <a:normAutofit fontScale="85000" lnSpcReduction="20000"/>
          </a:bodyPr>
          <a:lstStyle/>
          <a:p>
            <a:endParaRPr lang="en-US"/>
          </a:p>
        </p:txBody>
      </p:sp>
      <p:pic>
        <p:nvPicPr>
          <p:cNvPr id="4" name="Picture 3">
            <a:extLst>
              <a:ext uri="{FF2B5EF4-FFF2-40B4-BE49-F238E27FC236}">
                <a16:creationId xmlns:a16="http://schemas.microsoft.com/office/drawing/2014/main" id="{C3BD6BCA-FEB4-12F5-C99B-10B0D178DEDC}"/>
              </a:ext>
            </a:extLst>
          </p:cNvPr>
          <p:cNvPicPr>
            <a:picLocks noChangeAspect="1"/>
          </p:cNvPicPr>
          <p:nvPr/>
        </p:nvPicPr>
        <p:blipFill>
          <a:blip r:embed="rId2"/>
          <a:stretch>
            <a:fillRect/>
          </a:stretch>
        </p:blipFill>
        <p:spPr>
          <a:xfrm>
            <a:off x="6121939" y="2009840"/>
            <a:ext cx="5950087" cy="3346924"/>
          </a:xfrm>
          <a:prstGeom prst="rect">
            <a:avLst/>
          </a:prstGeom>
        </p:spPr>
      </p:pic>
    </p:spTree>
    <p:extLst>
      <p:ext uri="{BB962C8B-B14F-4D97-AF65-F5344CB8AC3E}">
        <p14:creationId xmlns:p14="http://schemas.microsoft.com/office/powerpoint/2010/main" val="3165181383"/>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0B541-F85C-77FF-684D-5094BE81DE73}"/>
              </a:ext>
            </a:extLst>
          </p:cNvPr>
          <p:cNvSpPr>
            <a:spLocks noGrp="1"/>
          </p:cNvSpPr>
          <p:nvPr>
            <p:ph type="title"/>
          </p:nvPr>
        </p:nvSpPr>
        <p:spPr/>
        <p:txBody>
          <a:bodyPr/>
          <a:lstStyle/>
          <a:p>
            <a:r>
              <a:rPr lang="en-US"/>
              <a:t>Clothing Type Broken Down By Brand Including Null</a:t>
            </a:r>
          </a:p>
        </p:txBody>
      </p:sp>
      <p:pic>
        <p:nvPicPr>
          <p:cNvPr id="5" name="Content Placeholder 4">
            <a:extLst>
              <a:ext uri="{FF2B5EF4-FFF2-40B4-BE49-F238E27FC236}">
                <a16:creationId xmlns:a16="http://schemas.microsoft.com/office/drawing/2014/main" id="{C44845C8-76AC-CC15-DAEE-FDBC532B9939}"/>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764554"/>
            <a:ext cx="5181600" cy="2473480"/>
          </a:xfrm>
        </p:spPr>
      </p:pic>
      <p:sp>
        <p:nvSpPr>
          <p:cNvPr id="3" name="Content Placeholder 2">
            <a:extLst>
              <a:ext uri="{FF2B5EF4-FFF2-40B4-BE49-F238E27FC236}">
                <a16:creationId xmlns:a16="http://schemas.microsoft.com/office/drawing/2014/main" id="{BF9DBDBA-97F7-BED7-95AD-08352F8A054B}"/>
              </a:ext>
            </a:extLst>
          </p:cNvPr>
          <p:cNvSpPr>
            <a:spLocks noGrp="1"/>
          </p:cNvSpPr>
          <p:nvPr>
            <p:ph sz="half" idx="2"/>
          </p:nvPr>
        </p:nvSpPr>
        <p:spPr/>
        <p:txBody>
          <a:bodyPr/>
          <a:lstStyle/>
          <a:p>
            <a:r>
              <a:rPr lang="en-US"/>
              <a:t>A lot of the data available for clothing type plus brand included null</a:t>
            </a:r>
          </a:p>
          <a:p>
            <a:r>
              <a:rPr lang="en-US"/>
              <a:t>Many of the brands did not report data broken down by clothing type</a:t>
            </a:r>
          </a:p>
          <a:p>
            <a:r>
              <a:rPr lang="en-US"/>
              <a:t>This slide represents the data available including null anything above 100</a:t>
            </a:r>
          </a:p>
        </p:txBody>
      </p:sp>
      <p:pic>
        <p:nvPicPr>
          <p:cNvPr id="7" name="Picture 6">
            <a:extLst>
              <a:ext uri="{FF2B5EF4-FFF2-40B4-BE49-F238E27FC236}">
                <a16:creationId xmlns:a16="http://schemas.microsoft.com/office/drawing/2014/main" id="{821DBF2C-0D43-1D64-F5D2-E862478F2C5A}"/>
              </a:ext>
            </a:extLst>
          </p:cNvPr>
          <p:cNvPicPr>
            <a:picLocks noChangeAspect="1"/>
          </p:cNvPicPr>
          <p:nvPr/>
        </p:nvPicPr>
        <p:blipFill>
          <a:blip r:embed="rId3"/>
          <a:stretch>
            <a:fillRect/>
          </a:stretch>
        </p:blipFill>
        <p:spPr>
          <a:xfrm>
            <a:off x="4191000" y="5980355"/>
            <a:ext cx="4572000" cy="3429000"/>
          </a:xfrm>
          <a:prstGeom prst="rect">
            <a:avLst/>
          </a:prstGeom>
        </p:spPr>
      </p:pic>
    </p:spTree>
    <p:extLst>
      <p:ext uri="{BB962C8B-B14F-4D97-AF65-F5344CB8AC3E}">
        <p14:creationId xmlns:p14="http://schemas.microsoft.com/office/powerpoint/2010/main" val="4197655789"/>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1D031-DC9F-106A-0C94-37DC7896B7A6}"/>
              </a:ext>
            </a:extLst>
          </p:cNvPr>
          <p:cNvSpPr>
            <a:spLocks noGrp="1"/>
          </p:cNvSpPr>
          <p:nvPr>
            <p:ph type="title"/>
          </p:nvPr>
        </p:nvSpPr>
        <p:spPr/>
        <p:txBody>
          <a:bodyPr/>
          <a:lstStyle/>
          <a:p>
            <a:r>
              <a:rPr lang="en-US"/>
              <a:t>Clothing Type Broken Down By Brand Excluding Null</a:t>
            </a:r>
          </a:p>
        </p:txBody>
      </p:sp>
      <p:pic>
        <p:nvPicPr>
          <p:cNvPr id="25" name="Content Placeholder 24">
            <a:extLst>
              <a:ext uri="{FF2B5EF4-FFF2-40B4-BE49-F238E27FC236}">
                <a16:creationId xmlns:a16="http://schemas.microsoft.com/office/drawing/2014/main" id="{DBA91E51-D7F1-34B2-349E-10CCA9E85236}"/>
              </a:ext>
            </a:extLst>
          </p:cNvPr>
          <p:cNvPicPr>
            <a:picLocks noGrp="1" noChangeAspect="1"/>
          </p:cNvPicPr>
          <p:nvPr>
            <p:ph sz="half" idx="1"/>
          </p:nvPr>
        </p:nvPicPr>
        <p:blipFill>
          <a:blip r:embed="rId2"/>
          <a:stretch>
            <a:fillRect/>
          </a:stretch>
        </p:blipFill>
        <p:spPr>
          <a:xfrm>
            <a:off x="1490662" y="2082006"/>
            <a:ext cx="3876675" cy="3838575"/>
          </a:xfrm>
        </p:spPr>
      </p:pic>
      <p:sp>
        <p:nvSpPr>
          <p:cNvPr id="3" name="Content Placeholder 2">
            <a:extLst>
              <a:ext uri="{FF2B5EF4-FFF2-40B4-BE49-F238E27FC236}">
                <a16:creationId xmlns:a16="http://schemas.microsoft.com/office/drawing/2014/main" id="{B63B5ACE-D032-827C-2BB3-9F135B976095}"/>
              </a:ext>
            </a:extLst>
          </p:cNvPr>
          <p:cNvSpPr>
            <a:spLocks noGrp="1"/>
          </p:cNvSpPr>
          <p:nvPr>
            <p:ph sz="half" idx="2"/>
          </p:nvPr>
        </p:nvSpPr>
        <p:spPr/>
        <p:txBody>
          <a:bodyPr/>
          <a:lstStyle/>
          <a:p>
            <a:r>
              <a:rPr lang="en-US"/>
              <a:t>This slide represents the brands that reported data of clothing type plus brand anything from 100 or above </a:t>
            </a:r>
          </a:p>
          <a:p>
            <a:r>
              <a:rPr lang="en-US"/>
              <a:t>As you can see from this slide only a few brands reported their most purchased clothing types </a:t>
            </a:r>
          </a:p>
        </p:txBody>
      </p:sp>
    </p:spTree>
    <p:extLst>
      <p:ext uri="{BB962C8B-B14F-4D97-AF65-F5344CB8AC3E}">
        <p14:creationId xmlns:p14="http://schemas.microsoft.com/office/powerpoint/2010/main" val="103972187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640</Words>
  <Application>Microsoft Macintosh PowerPoint</Application>
  <PresentationFormat>Widescreen</PresentationFormat>
  <Paragraphs>54</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Avenir Next LT Pro</vt:lpstr>
      <vt:lpstr>Calibri</vt:lpstr>
      <vt:lpstr>Calibri Light</vt:lpstr>
      <vt:lpstr>Slack-Lato</vt:lpstr>
      <vt:lpstr>Office Theme</vt:lpstr>
      <vt:lpstr>Clothing Data Exploration </vt:lpstr>
      <vt:lpstr>Clothing Brand</vt:lpstr>
      <vt:lpstr>Clothing Brand</vt:lpstr>
      <vt:lpstr>Clothing by Color</vt:lpstr>
      <vt:lpstr>Types of Clothing </vt:lpstr>
      <vt:lpstr>Most Common Types of Women’s Clothing Eliminating anything 1 – 100 descending </vt:lpstr>
      <vt:lpstr>Population Served </vt:lpstr>
      <vt:lpstr>Clothing Type Broken Down By Brand Including Null</vt:lpstr>
      <vt:lpstr>Clothing Type Broken Down By Brand Excluding Null</vt:lpstr>
      <vt:lpstr>Clothing type tops and bottoms and Color Including Null anything above 100</vt:lpstr>
      <vt:lpstr>Including anything 10 – 100 to get more results and explore the data further</vt:lpstr>
      <vt:lpstr>Blouses and Chemises sorted by count and color numbers 10 – 100 included  </vt:lpstr>
      <vt:lpstr>Chemises sorted by count and color numbers 10 – 100 included </vt:lpstr>
      <vt:lpstr>T shirts sorted by count and color numbers 10 – 100 included </vt:lpstr>
      <vt:lpstr>Pants and Shorts Sorted by Color numbers 10 – 100 included </vt:lpstr>
      <vt:lpstr>Likes By Clothing Type and Current Price Comparison</vt:lpstr>
      <vt:lpstr>Likes By Color </vt:lpstr>
      <vt:lpstr> </vt:lpstr>
      <vt:lpstr>Raw Price and Brand Vs Current Price </vt:lpstr>
      <vt:lpstr>Looking at Raw Price Vs Current Price and Color In Blouses and Chemises</vt:lpstr>
      <vt:lpstr>Current Price and Color in Jeans</vt:lpstr>
      <vt:lpstr>Summary</vt:lpstr>
      <vt:lpstr>Reference Links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Clothing Data Exploration </dc:title>
  <dc:creator>JoHanna Nelson</dc:creator>
  <cp:lastModifiedBy>Microsoft Office User</cp:lastModifiedBy>
  <cp:revision>19</cp:revision>
  <dcterms:created xsi:type="dcterms:W3CDTF">2022-11-01T18:29:54Z</dcterms:created>
  <dcterms:modified xsi:type="dcterms:W3CDTF">2022-12-11T18:22:53Z</dcterms:modified>
</cp:coreProperties>
</file>